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5"/>
  </p:notesMasterIdLst>
  <p:sldIdLst>
    <p:sldId id="256" r:id="rId2"/>
    <p:sldId id="278" r:id="rId3"/>
    <p:sldId id="259" r:id="rId4"/>
    <p:sldId id="260" r:id="rId5"/>
    <p:sldId id="261" r:id="rId6"/>
    <p:sldId id="284" r:id="rId7"/>
    <p:sldId id="286" r:id="rId8"/>
    <p:sldId id="288" r:id="rId9"/>
    <p:sldId id="290" r:id="rId10"/>
    <p:sldId id="271" r:id="rId11"/>
    <p:sldId id="282" r:id="rId12"/>
    <p:sldId id="29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356" autoAdjust="0"/>
  </p:normalViewPr>
  <p:slideViewPr>
    <p:cSldViewPr>
      <p:cViewPr varScale="1">
        <p:scale>
          <a:sx n="70" d="100"/>
          <a:sy n="70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Дисконтированный</a:t>
            </a:r>
            <a:r>
              <a:rPr lang="ru-RU" sz="18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срок окупаемости (РВР) без учёта субсидий Минсельхоза (годы)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7697058180227512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Типовые проекты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Хранилища ёмкостью 1000 тонн</c:v>
                </c:pt>
                <c:pt idx="1">
                  <c:v>Хранилища ёмкостью 5000 тонн</c:v>
                </c:pt>
                <c:pt idx="2">
                  <c:v>Хранилища ёмкостью 10000 тонн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2.69</c:v>
                </c:pt>
                <c:pt idx="1">
                  <c:v>1.95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Сеть кооперативных предприятий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Хранилища ёмкостью 1000 тонн</c:v>
                </c:pt>
                <c:pt idx="1">
                  <c:v>Хранилища ёмкостью 5000 тонн</c:v>
                </c:pt>
                <c:pt idx="2">
                  <c:v>Хранилища ёмкостью 10000 тонн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2.61</c:v>
                </c:pt>
                <c:pt idx="1">
                  <c:v>1.87</c:v>
                </c:pt>
                <c:pt idx="2">
                  <c:v>1.84</c:v>
                </c:pt>
              </c:numCache>
            </c:numRef>
          </c:val>
        </c:ser>
        <c:gapWidth val="75"/>
        <c:overlap val="-25"/>
        <c:axId val="75890048"/>
        <c:axId val="76092544"/>
      </c:barChart>
      <c:catAx>
        <c:axId val="7589004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6092544"/>
        <c:crosses val="autoZero"/>
        <c:auto val="1"/>
        <c:lblAlgn val="ctr"/>
        <c:lblOffset val="100"/>
      </c:catAx>
      <c:valAx>
        <c:axId val="760925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5890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233377987028371"/>
          <c:y val="0.89458088534825109"/>
          <c:w val="0.63533244025943281"/>
          <c:h val="7.4295121892774513E-2"/>
        </c:manualLayout>
      </c:layout>
      <c:txPr>
        <a:bodyPr/>
        <a:lstStyle/>
        <a:p>
          <a:pPr>
            <a:defRPr sz="1400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AA995-1FB9-4AEB-A77A-4C5792EA083C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3A89C-91A5-413B-B677-D8C906F16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083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A89C-91A5-413B-B677-D8C906F165C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284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A89C-91A5-413B-B677-D8C906F165C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30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B040AF-96B9-4C16-93FD-D95AA2EC468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1946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Необходимо перерисовать так, чтобы шрифт был не меньше 14 размера, убрать выплывающие границы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E99CBA-9053-4D14-AC8F-44ED5E90A17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4686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A89C-91A5-413B-B677-D8C906F165C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84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2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26" Type="http://schemas.openxmlformats.org/officeDocument/2006/relationships/image" Target="../media/image63.png"/><Relationship Id="rId3" Type="http://schemas.openxmlformats.org/officeDocument/2006/relationships/image" Target="../media/image40.png"/><Relationship Id="rId21" Type="http://schemas.openxmlformats.org/officeDocument/2006/relationships/image" Target="../media/image58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5" Type="http://schemas.openxmlformats.org/officeDocument/2006/relationships/image" Target="../media/image62.png"/><Relationship Id="rId2" Type="http://schemas.openxmlformats.org/officeDocument/2006/relationships/image" Target="../media/image2.png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24" Type="http://schemas.openxmlformats.org/officeDocument/2006/relationships/image" Target="../media/image61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23" Type="http://schemas.openxmlformats.org/officeDocument/2006/relationships/image" Target="../media/image60.png"/><Relationship Id="rId10" Type="http://schemas.openxmlformats.org/officeDocument/2006/relationships/image" Target="../media/image47.png"/><Relationship Id="rId19" Type="http://schemas.openxmlformats.org/officeDocument/2006/relationships/image" Target="../media/image56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Relationship Id="rId22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1702536" y="5491298"/>
            <a:ext cx="7058598" cy="63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>
            <a:spAutoFit/>
          </a:bodyPr>
          <a:lstStyle/>
          <a:p>
            <a:pPr algn="r"/>
            <a:r>
              <a:rPr lang="ru-RU" b="1" dirty="0">
                <a:latin typeface="Arial Narrow" pitchFamily="34" charset="0"/>
              </a:rPr>
              <a:t>Валентина Николаевна </a:t>
            </a:r>
            <a:r>
              <a:rPr lang="ru-RU" b="1" dirty="0" smtClean="0">
                <a:latin typeface="Arial Narrow" pitchFamily="34" charset="0"/>
              </a:rPr>
              <a:t>Иванова </a:t>
            </a:r>
            <a:endParaRPr lang="ru-RU" b="1" dirty="0">
              <a:latin typeface="Arial Narrow" pitchFamily="34" charset="0"/>
            </a:endParaRPr>
          </a:p>
          <a:p>
            <a:pPr algn="r"/>
            <a:r>
              <a:rPr lang="ru-RU" b="1" dirty="0">
                <a:latin typeface="Arial Narrow" pitchFamily="34" charset="0"/>
              </a:rPr>
              <a:t>ректор, профессор, </a:t>
            </a:r>
            <a:r>
              <a:rPr lang="ru-RU" b="1" dirty="0" err="1">
                <a:latin typeface="Arial Narrow" pitchFamily="34" charset="0"/>
              </a:rPr>
              <a:t>д.э.н</a:t>
            </a:r>
            <a:r>
              <a:rPr lang="ru-RU" b="1" dirty="0" smtClean="0">
                <a:latin typeface="Arial Narrow" pitchFamily="34" charset="0"/>
              </a:rPr>
              <a:t>.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51920" y="6130720"/>
            <a:ext cx="1392983" cy="511836"/>
          </a:xfrm>
          <a:prstGeom prst="rect">
            <a:avLst/>
          </a:prstGeom>
        </p:spPr>
        <p:txBody>
          <a:bodyPr lIns="80165" tIns="40083" rIns="80165" bIns="40083">
            <a:spAutoFit/>
          </a:bodyPr>
          <a:lstStyle/>
          <a:p>
            <a:pPr algn="ctr">
              <a:defRPr/>
            </a:pPr>
            <a:r>
              <a:rPr lang="ru-RU" sz="1400" dirty="0">
                <a:latin typeface="+mj-lt"/>
              </a:rPr>
              <a:t>Москва, </a:t>
            </a:r>
          </a:p>
          <a:p>
            <a:pPr algn="ctr">
              <a:defRPr/>
            </a:pPr>
            <a:r>
              <a:rPr lang="ru-RU" sz="1400" smtClean="0">
                <a:latin typeface="+mj-lt"/>
              </a:rPr>
              <a:t>март  2016 года</a:t>
            </a:r>
            <a:endParaRPr lang="ru-RU" sz="1400" dirty="0">
              <a:latin typeface="+mj-lt"/>
            </a:endParaRPr>
          </a:p>
        </p:txBody>
      </p:sp>
      <p:sp>
        <p:nvSpPr>
          <p:cNvPr id="3076" name="Прямоугольник 7"/>
          <p:cNvSpPr>
            <a:spLocks noChangeArrowheads="1"/>
          </p:cNvSpPr>
          <p:nvPr/>
        </p:nvSpPr>
        <p:spPr bwMode="auto">
          <a:xfrm>
            <a:off x="179512" y="4509120"/>
            <a:ext cx="3752638" cy="55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>
            <a:spAutoFit/>
          </a:bodyPr>
          <a:lstStyle/>
          <a:p>
            <a:pPr algn="ctr" defTabSz="800263">
              <a:lnSpc>
                <a:spcPct val="110000"/>
              </a:lnSpc>
              <a:buSzPct val="25000"/>
            </a:pPr>
            <a:r>
              <a:rPr lang="ru-RU" sz="1400" b="1" i="1" dirty="0">
                <a:solidFill>
                  <a:srgbClr val="0D0D0D"/>
                </a:solidFill>
                <a:latin typeface="Arial Narrow" pitchFamily="34" charset="0"/>
              </a:rPr>
              <a:t>МГУТУ ИМ. К.Г. РАЗУМОВСКОГО </a:t>
            </a:r>
          </a:p>
          <a:p>
            <a:pPr algn="ctr" defTabSz="800263">
              <a:lnSpc>
                <a:spcPct val="110000"/>
              </a:lnSpc>
              <a:buSzPct val="25000"/>
            </a:pPr>
            <a:r>
              <a:rPr lang="ru-RU" sz="1400" b="1" i="1" dirty="0">
                <a:solidFill>
                  <a:srgbClr val="0D0D0D"/>
                </a:solidFill>
                <a:latin typeface="Arial Narrow" pitchFamily="34" charset="0"/>
              </a:rPr>
              <a:t>(ПЕРВЫЙ КАЗАЧИЙ УНИВЕРСИТЕТ)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3078" name="Picture 8" descr="C:\Users\user\Desktop\логотип-МГУТУ_нов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951604" cy="331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Прямоугольник 8"/>
          <p:cNvSpPr>
            <a:spLocks noChangeArrowheads="1"/>
          </p:cNvSpPr>
          <p:nvPr/>
        </p:nvSpPr>
        <p:spPr bwMode="auto">
          <a:xfrm>
            <a:off x="3919633" y="842489"/>
            <a:ext cx="4712520" cy="299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>
            <a:spAutoFit/>
          </a:bodyPr>
          <a:lstStyle/>
          <a:p>
            <a:pPr algn="ctr" defTabSz="800263">
              <a:lnSpc>
                <a:spcPct val="110000"/>
              </a:lnSpc>
              <a:buSzPct val="25000"/>
            </a:pPr>
            <a:r>
              <a:rPr lang="ru-RU" sz="2800" b="1" i="1" dirty="0">
                <a:solidFill>
                  <a:srgbClr val="0D0D0D"/>
                </a:solidFill>
                <a:latin typeface="Arial Narrow" pitchFamily="34" charset="0"/>
                <a:sym typeface="Arial Black" pitchFamily="34" charset="0"/>
              </a:rPr>
              <a:t>СОЗДАНИЕ СОВРЕМЕННОЙ СЕТИ ОПТОВОГО ХРАНЕНИЯ И ПЕРЕРАБОТКИ СЕЛЬХОЗПРОДУКЦИИ ЦФО В ШАГОВОЙ ДОСТУПНОСТИ ОТ ПРОИЗВОДИТЕЛЯ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pic>
        <p:nvPicPr>
          <p:cNvPr id="15366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84088" y="332656"/>
            <a:ext cx="44254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50800"/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Потребители с/х продукции</a:t>
            </a:r>
            <a:endParaRPr lang="ru-RU" sz="2400" b="1" cap="none" spc="0" dirty="0">
              <a:ln w="50800"/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0" y="764704"/>
            <a:ext cx="190770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-252536" y="764704"/>
            <a:ext cx="24482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Организации </a:t>
            </a:r>
          </a:p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социального питания</a:t>
            </a:r>
            <a:endParaRPr lang="ru-RU" sz="1400" b="1" cap="none" spc="0" dirty="0">
              <a:ln w="50800"/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79712" y="764704"/>
            <a:ext cx="216024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35696" y="764704"/>
            <a:ext cx="245933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Предприятия </a:t>
            </a:r>
          </a:p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общественного питания</a:t>
            </a:r>
            <a:endParaRPr lang="ru-RU" sz="1400" b="1" cap="none" spc="0" dirty="0">
              <a:ln w="50800"/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11960" y="764704"/>
            <a:ext cx="1152128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092503" y="764704"/>
            <a:ext cx="14156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Фирменные </a:t>
            </a:r>
          </a:p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магазины</a:t>
            </a:r>
            <a:endParaRPr lang="ru-RU" sz="1400" b="1" cap="none" spc="0" dirty="0">
              <a:ln w="50800"/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36096" y="764704"/>
            <a:ext cx="183569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348219" y="764704"/>
            <a:ext cx="20106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Предприятия </a:t>
            </a:r>
          </a:p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розничной торговли</a:t>
            </a:r>
            <a:endParaRPr lang="ru-RU" sz="1400" b="1" cap="none" spc="0" dirty="0">
              <a:ln w="50800"/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80312" y="764704"/>
            <a:ext cx="1763688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257233" y="836713"/>
            <a:ext cx="18867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cap="none" spc="0" dirty="0" err="1" smtClean="0">
                <a:ln w="50800"/>
                <a:effectLst/>
                <a:latin typeface="Arial" pitchFamily="34" charset="0"/>
                <a:cs typeface="Arial" pitchFamily="34" charset="0"/>
              </a:rPr>
              <a:t>Интернет-магазины</a:t>
            </a:r>
            <a:endParaRPr lang="ru-RU" sz="1400" b="1" cap="none" spc="0" dirty="0">
              <a:ln w="50800"/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267744" y="2132856"/>
            <a:ext cx="475252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214975" y="2132856"/>
            <a:ext cx="49376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dirty="0" smtClean="0">
                <a:ln w="50800"/>
                <a:latin typeface="Arial" pitchFamily="34" charset="0"/>
                <a:cs typeface="Arial" pitchFamily="34" charset="0"/>
              </a:rPr>
              <a:t>Межрегиональные (региональные, муниципальные) </a:t>
            </a:r>
          </a:p>
          <a:p>
            <a:pPr algn="ctr"/>
            <a:r>
              <a:rPr lang="ru-RU" sz="1400" b="1" dirty="0" smtClean="0">
                <a:ln w="50800"/>
                <a:latin typeface="Arial" pitchFamily="34" charset="0"/>
                <a:cs typeface="Arial" pitchFamily="34" charset="0"/>
              </a:rPr>
              <a:t>оптово-распределительные центры с/х продукции</a:t>
            </a:r>
            <a:endParaRPr lang="ru-RU" sz="1400" b="1" cap="none" spc="0" dirty="0">
              <a:ln w="50800"/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555776" y="2924944"/>
            <a:ext cx="40324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112799" y="6237312"/>
            <a:ext cx="48298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50800"/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Производители с/х продукции</a:t>
            </a:r>
            <a:endParaRPr lang="ru-RU" sz="2400" b="1" cap="none" spc="0" dirty="0">
              <a:ln w="50800"/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51720" y="2924944"/>
            <a:ext cx="51125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Региональные (областные, муниципальные)</a:t>
            </a:r>
          </a:p>
          <a:p>
            <a:pPr algn="ctr"/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cap="none" spc="0" dirty="0" err="1" smtClean="0">
                <a:ln w="50800"/>
                <a:effectLst/>
                <a:latin typeface="Arial" pitchFamily="34" charset="0"/>
                <a:cs typeface="Arial" pitchFamily="34" charset="0"/>
              </a:rPr>
              <a:t>логистические</a:t>
            </a:r>
            <a:r>
              <a:rPr lang="ru-RU" sz="14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 центры </a:t>
            </a:r>
            <a:endParaRPr lang="ru-RU" sz="1400" b="1" cap="none" spc="0" dirty="0">
              <a:ln w="50800"/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835696" y="3717032"/>
            <a:ext cx="5832648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ln w="5080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491880" y="4653136"/>
            <a:ext cx="2448272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1400" b="1" dirty="0" smtClean="0">
                <a:ln w="5080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Хранилища и мощности по переработке с/х продукции шаговой доступности </a:t>
            </a:r>
          </a:p>
          <a:p>
            <a:pPr algn="ctr"/>
            <a:endParaRPr lang="ru-RU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979712" y="5733256"/>
            <a:ext cx="1512168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Хозяйства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населения 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851920" y="5805264"/>
            <a:ext cx="172819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Крестьянские (фермерские) хозяйства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940152" y="5733256"/>
            <a:ext cx="201622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5080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Индивидуальные предприниматели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0" y="4365104"/>
            <a:ext cx="187220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Органы ветеринарной сертификации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236296" y="4365104"/>
            <a:ext cx="1728192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Органы фитосанитарного контроля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0" y="5157192"/>
            <a:ext cx="187220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Автотранспортные предприятия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Стрелка вниз 70"/>
          <p:cNvSpPr/>
          <p:nvPr/>
        </p:nvSpPr>
        <p:spPr>
          <a:xfrm rot="10800000">
            <a:off x="4644008" y="4293096"/>
            <a:ext cx="288032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низ 72"/>
          <p:cNvSpPr/>
          <p:nvPr/>
        </p:nvSpPr>
        <p:spPr>
          <a:xfrm rot="10800000">
            <a:off x="4644008" y="5517232"/>
            <a:ext cx="288032" cy="2880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низ 73"/>
          <p:cNvSpPr/>
          <p:nvPr/>
        </p:nvSpPr>
        <p:spPr>
          <a:xfrm rot="7427365">
            <a:off x="5979647" y="5357029"/>
            <a:ext cx="303745" cy="3172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 rot="14259909">
            <a:off x="3141534" y="5358247"/>
            <a:ext cx="309944" cy="3177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555015" y="0"/>
            <a:ext cx="82770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Организационно-управленческая схема работы сети</a:t>
            </a:r>
            <a:endParaRPr lang="ru-RU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трелка влево 44"/>
          <p:cNvSpPr/>
          <p:nvPr/>
        </p:nvSpPr>
        <p:spPr>
          <a:xfrm rot="20776108">
            <a:off x="6022418" y="4790572"/>
            <a:ext cx="1185573" cy="229183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лево 46"/>
          <p:cNvSpPr/>
          <p:nvPr/>
        </p:nvSpPr>
        <p:spPr>
          <a:xfrm rot="11535527">
            <a:off x="1919861" y="4584384"/>
            <a:ext cx="1415846" cy="266554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лево 47"/>
          <p:cNvSpPr/>
          <p:nvPr/>
        </p:nvSpPr>
        <p:spPr>
          <a:xfrm rot="10130614">
            <a:off x="1989775" y="5138783"/>
            <a:ext cx="1325097" cy="273883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 rot="10800000">
            <a:off x="4644008" y="3429000"/>
            <a:ext cx="288032" cy="2880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 rot="10800000">
            <a:off x="4644008" y="2636912"/>
            <a:ext cx="288032" cy="2880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763688" y="3717032"/>
            <a:ext cx="60486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Региональные (муниципальные) сети хранилищ и мощностей по переработке с/х продукции (в форме их ассоциаций и союзов) 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4" name="Shape 83"/>
          <p:cNvCxnSpPr>
            <a:stCxn id="35" idx="1"/>
          </p:cNvCxnSpPr>
          <p:nvPr/>
        </p:nvCxnSpPr>
        <p:spPr>
          <a:xfrm rot="10800000">
            <a:off x="1331640" y="1556792"/>
            <a:ext cx="1224136" cy="162018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hape 86"/>
          <p:cNvCxnSpPr>
            <a:stCxn id="35" idx="3"/>
          </p:cNvCxnSpPr>
          <p:nvPr/>
        </p:nvCxnSpPr>
        <p:spPr>
          <a:xfrm flipV="1">
            <a:off x="6588224" y="1556792"/>
            <a:ext cx="1224136" cy="162018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ная линия уступом 97"/>
          <p:cNvCxnSpPr>
            <a:stCxn id="21" idx="2"/>
            <a:endCxn id="32" idx="2"/>
          </p:cNvCxnSpPr>
          <p:nvPr/>
        </p:nvCxnSpPr>
        <p:spPr>
          <a:xfrm rot="16200000" flipH="1">
            <a:off x="4567652" y="-2273033"/>
            <a:ext cx="19165" cy="7246765"/>
          </a:xfrm>
          <a:prstGeom prst="bentConnector3">
            <a:avLst>
              <a:gd name="adj1" fmla="val 1292799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Соединительная линия уступом 99"/>
          <p:cNvCxnSpPr>
            <a:stCxn id="23" idx="2"/>
            <a:endCxn id="29" idx="2"/>
          </p:cNvCxnSpPr>
          <p:nvPr/>
        </p:nvCxnSpPr>
        <p:spPr>
          <a:xfrm rot="16200000" flipH="1">
            <a:off x="4706888" y="-306288"/>
            <a:ext cx="12700" cy="329411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Стрелка вверх 100"/>
          <p:cNvSpPr/>
          <p:nvPr/>
        </p:nvSpPr>
        <p:spPr>
          <a:xfrm>
            <a:off x="4644008" y="1340768"/>
            <a:ext cx="288032" cy="792088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10</a:t>
            </a:fld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4766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Основные показатели функционирования сети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sp>
        <p:nvSpPr>
          <p:cNvPr id="19" name="Прямоугольник с одним скругленным углом 18"/>
          <p:cNvSpPr/>
          <p:nvPr/>
        </p:nvSpPr>
        <p:spPr>
          <a:xfrm>
            <a:off x="179512" y="2852936"/>
            <a:ext cx="2160240" cy="504056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одним скругленным углом 19"/>
          <p:cNvSpPr/>
          <p:nvPr/>
        </p:nvSpPr>
        <p:spPr>
          <a:xfrm>
            <a:off x="179512" y="3573016"/>
            <a:ext cx="2160240" cy="288032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/>
        </p:nvSpPr>
        <p:spPr>
          <a:xfrm>
            <a:off x="179512" y="4005064"/>
            <a:ext cx="2232248" cy="864096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одним скругленным углом 22"/>
          <p:cNvSpPr/>
          <p:nvPr/>
        </p:nvSpPr>
        <p:spPr>
          <a:xfrm>
            <a:off x="179512" y="4941168"/>
            <a:ext cx="2304256" cy="504056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одним скругленным углом 23"/>
          <p:cNvSpPr/>
          <p:nvPr/>
        </p:nvSpPr>
        <p:spPr>
          <a:xfrm>
            <a:off x="179512" y="5589240"/>
            <a:ext cx="2304256" cy="72008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5517232"/>
            <a:ext cx="2746521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1450" b="1" dirty="0" smtClean="0">
                <a:latin typeface="Arial" pitchFamily="34" charset="0"/>
                <a:ea typeface="Times New Roman"/>
                <a:cs typeface="Arial" pitchFamily="34" charset="0"/>
              </a:rPr>
              <a:t>Доходы бюджетной системы РФ в 2017 г., </a:t>
            </a:r>
          </a:p>
          <a:p>
            <a:pPr>
              <a:spcAft>
                <a:spcPts val="0"/>
              </a:spcAft>
            </a:pPr>
            <a:r>
              <a:rPr lang="ru-RU" sz="1450" b="1" dirty="0" smtClean="0">
                <a:latin typeface="Arial" pitchFamily="34" charset="0"/>
                <a:ea typeface="Times New Roman"/>
                <a:cs typeface="Arial" pitchFamily="34" charset="0"/>
              </a:rPr>
              <a:t>млн. руб.</a:t>
            </a:r>
            <a:endParaRPr lang="ru-RU" sz="145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4941168"/>
            <a:ext cx="2808312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1450" b="1" dirty="0" smtClean="0">
                <a:latin typeface="Arial" pitchFamily="34" charset="0"/>
                <a:ea typeface="Times New Roman"/>
                <a:cs typeface="Arial" pitchFamily="34" charset="0"/>
              </a:rPr>
              <a:t>Чистая прибыль в</a:t>
            </a:r>
          </a:p>
          <a:p>
            <a:pPr>
              <a:spcAft>
                <a:spcPts val="0"/>
              </a:spcAft>
            </a:pPr>
            <a:r>
              <a:rPr lang="ru-RU" sz="1450" b="1" dirty="0" smtClean="0">
                <a:latin typeface="Arial" pitchFamily="34" charset="0"/>
                <a:ea typeface="Times New Roman"/>
                <a:cs typeface="Arial" pitchFamily="34" charset="0"/>
              </a:rPr>
              <a:t> 2020 г., млн. руб.</a:t>
            </a:r>
            <a:endParaRPr lang="ru-RU" sz="145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005065"/>
            <a:ext cx="252028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 smtClean="0">
                <a:latin typeface="Arial" pitchFamily="34" charset="0"/>
                <a:ea typeface="Times New Roman"/>
                <a:cs typeface="Arial" pitchFamily="34" charset="0"/>
              </a:rPr>
              <a:t>Расходы Федерального бюджета 20% от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latin typeface="Arial" pitchFamily="34" charset="0"/>
                <a:ea typeface="Times New Roman"/>
                <a:cs typeface="Arial" pitchFamily="34" charset="0"/>
              </a:rPr>
              <a:t> сметной стоимости ,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latin typeface="Arial" pitchFamily="34" charset="0"/>
                <a:ea typeface="Times New Roman"/>
                <a:cs typeface="Arial" pitchFamily="34" charset="0"/>
              </a:rPr>
              <a:t> млн. руб.</a:t>
            </a:r>
            <a:endParaRPr lang="ru-RU" sz="14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512" y="3429000"/>
            <a:ext cx="1616148" cy="3958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50" b="1" dirty="0" smtClean="0">
                <a:latin typeface="Arial" pitchFamily="34" charset="0"/>
                <a:ea typeface="Times New Roman"/>
                <a:cs typeface="Arial" pitchFamily="34" charset="0"/>
              </a:rPr>
              <a:t>Персонал, чел.</a:t>
            </a:r>
            <a:endParaRPr lang="ru-RU" sz="145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79512" y="2852936"/>
            <a:ext cx="2772816" cy="5386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1450" b="1" dirty="0" smtClean="0">
                <a:latin typeface="Arial" pitchFamily="34" charset="0"/>
                <a:ea typeface="Times New Roman"/>
                <a:cs typeface="Arial" pitchFamily="34" charset="0"/>
              </a:rPr>
              <a:t>Капитальные затраты, </a:t>
            </a:r>
          </a:p>
          <a:p>
            <a:pPr>
              <a:spcAft>
                <a:spcPts val="0"/>
              </a:spcAft>
            </a:pPr>
            <a:r>
              <a:rPr lang="ru-RU" sz="1450" b="1" dirty="0" smtClean="0">
                <a:latin typeface="Arial" pitchFamily="34" charset="0"/>
                <a:ea typeface="Times New Roman"/>
                <a:cs typeface="Arial" pitchFamily="34" charset="0"/>
              </a:rPr>
              <a:t>млн. руб.</a:t>
            </a:r>
            <a:endParaRPr lang="ru-RU" sz="145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915816" y="2276872"/>
            <a:ext cx="79208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11960" y="2276872"/>
            <a:ext cx="86409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724128" y="2276872"/>
            <a:ext cx="86409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236296" y="2276872"/>
            <a:ext cx="93610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979712" y="1916832"/>
            <a:ext cx="46085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Ёмкость хранилищ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87823" y="2276872"/>
            <a:ext cx="7248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тыс.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тонн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83968" y="2276872"/>
            <a:ext cx="7248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 тыс.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тонн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96136" y="2276872"/>
            <a:ext cx="8242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 тыс.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тонн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236296" y="2276872"/>
            <a:ext cx="9100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552</a:t>
            </a:r>
          </a:p>
          <a:p>
            <a:pPr algn="ctr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объекта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71800" y="2924944"/>
            <a:ext cx="10182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4044,01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139953" y="2924944"/>
            <a:ext cx="10182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2415,51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652121" y="2924944"/>
            <a:ext cx="10182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1808,16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36297" y="2924944"/>
            <a:ext cx="1018228" cy="369332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8267,68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987823" y="3501008"/>
            <a:ext cx="5693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880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83968" y="3501008"/>
            <a:ext cx="5693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320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868144" y="3501008"/>
            <a:ext cx="5693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192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388201" y="3501008"/>
            <a:ext cx="6976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1392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843807" y="4221088"/>
            <a:ext cx="9361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465,09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211960" y="4221088"/>
            <a:ext cx="8899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293,26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730509" y="4221088"/>
            <a:ext cx="8772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222,11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308305" y="4221088"/>
            <a:ext cx="8899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980,46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843807" y="5085184"/>
            <a:ext cx="10801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3462,21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211960" y="5085184"/>
            <a:ext cx="10801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3406,56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652120" y="5085184"/>
            <a:ext cx="10801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2700,98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236296" y="5085184"/>
            <a:ext cx="11521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9569,75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843807" y="5805264"/>
            <a:ext cx="10801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783,18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139952" y="5805264"/>
            <a:ext cx="11521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673,07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724128" y="5805264"/>
            <a:ext cx="93610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539,88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236296" y="5805264"/>
            <a:ext cx="10801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1996,13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11</a:t>
            </a:fld>
            <a:endParaRPr lang="ru-RU" b="1" dirty="0">
              <a:latin typeface="+mj-lt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784917" y="1556792"/>
            <a:ext cx="3268780" cy="416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Сеть овощехранилищ по ЦФО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16" name="Прямоугольник с двумя скругленными соседними углами 115"/>
          <p:cNvSpPr/>
          <p:nvPr/>
        </p:nvSpPr>
        <p:spPr>
          <a:xfrm>
            <a:off x="179512" y="980728"/>
            <a:ext cx="2592288" cy="648072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179512" y="908720"/>
            <a:ext cx="263466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 ЦФО планируется построить 552 объекта для хранения картофеля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с двумя скругленными соседними углами 117"/>
          <p:cNvSpPr/>
          <p:nvPr/>
        </p:nvSpPr>
        <p:spPr>
          <a:xfrm>
            <a:off x="2843808" y="980728"/>
            <a:ext cx="2016224" cy="648072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2915816" y="1124744"/>
            <a:ext cx="252028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 1 тыс. т – 440 шт.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3" name="Прямоугольник с двумя скругленными соседними углами 122"/>
          <p:cNvSpPr/>
          <p:nvPr/>
        </p:nvSpPr>
        <p:spPr>
          <a:xfrm>
            <a:off x="4932040" y="980728"/>
            <a:ext cx="1944216" cy="648072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с двумя скругленными соседними углами 123"/>
          <p:cNvSpPr/>
          <p:nvPr/>
        </p:nvSpPr>
        <p:spPr>
          <a:xfrm>
            <a:off x="6948264" y="980728"/>
            <a:ext cx="2016224" cy="648072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4572000" y="1124744"/>
            <a:ext cx="252028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 5 тыс. т – 80 шт.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6804248" y="1196752"/>
            <a:ext cx="216024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 10 тыс. т – 32 шт.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Выводы и предложения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55776" y="692696"/>
            <a:ext cx="41044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19872" y="764704"/>
            <a:ext cx="244827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Выводы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179512" y="1412776"/>
            <a:ext cx="8784976" cy="1008112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148478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1. Разработан проект современной сети хранения с/х продукции с участием регионов </a:t>
            </a:r>
            <a:r>
              <a:rPr lang="ru-RU" sz="16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ЦФО (в состав рабочей группы вошли представители </a:t>
            </a:r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органов управления АПК Орловской</a:t>
            </a:r>
            <a:r>
              <a:rPr lang="ru-RU" sz="16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Липецкой, Смоленской, Белгородской и Ярославской областей</a:t>
            </a:r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179512" y="2492896"/>
            <a:ext cx="8784976" cy="1296144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2492896"/>
            <a:ext cx="8784976" cy="13681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2. Разработанный проект рекомендован органом управления АПК регионов на научно-практической конференции </a:t>
            </a:r>
            <a:r>
              <a:rPr lang="ru-RU" sz="16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«Совершенствование экономического механизма в обеспечении доходности сельскохозяйственных товаропроизводителей</a:t>
            </a:r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» </a:t>
            </a:r>
            <a:r>
              <a:rPr lang="ru-RU" sz="16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27.11.2015г</a:t>
            </a:r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., </a:t>
            </a:r>
            <a:r>
              <a:rPr lang="ru-RU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</a:t>
            </a:r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рганизованная Ассоциацией крестьянских (фермерских) хозяйств и сельскохозяйственных кооперативов России (АККОР)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 rot="10800000">
            <a:off x="2627784" y="3861048"/>
            <a:ext cx="410445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750383" y="3933056"/>
            <a:ext cx="192815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Предложения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с двумя вырезанными соседними углами 28"/>
          <p:cNvSpPr/>
          <p:nvPr/>
        </p:nvSpPr>
        <p:spPr>
          <a:xfrm>
            <a:off x="179512" y="4509120"/>
            <a:ext cx="8784976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509120"/>
            <a:ext cx="475566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1. Ознакомить регионы с результатами НИР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с двумя вырезанными соседними углами 30"/>
          <p:cNvSpPr/>
          <p:nvPr/>
        </p:nvSpPr>
        <p:spPr>
          <a:xfrm>
            <a:off x="179512" y="4941168"/>
            <a:ext cx="8784976" cy="504056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с двумя вырезанными соседними углами 31"/>
          <p:cNvSpPr/>
          <p:nvPr/>
        </p:nvSpPr>
        <p:spPr>
          <a:xfrm>
            <a:off x="179512" y="5517232"/>
            <a:ext cx="8784976" cy="1008112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79512" y="4653136"/>
            <a:ext cx="89644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16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2. Приступить к разработке программ развития современных сетей хранения</a:t>
            </a:r>
            <a:r>
              <a:rPr lang="ru-RU" sz="16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регионов ЦФО, с привлечением рабочей группы НИР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5517232"/>
            <a:ext cx="86409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3. Организовать инициативные группы в регионах ЦФО и реализовать пилотные проекты по строительству систем объектов современного хранения, включая создание необходимых управляющих компаний и кооперативных форм организации хранения и переработки</a:t>
            </a:r>
            <a:endParaRPr lang="ru-RU" sz="1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12</a:t>
            </a:fld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13</a:t>
            </a:fld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40282831-0AB7-447A-B3A9-21591C77E0BC}" type="slidenum">
              <a:rPr lang="ru-RU" b="1">
                <a:latin typeface="+mj-lt"/>
              </a:rPr>
              <a:pPr algn="ctr">
                <a:defRPr/>
              </a:pPr>
              <a:t>2</a:t>
            </a:fld>
            <a:endParaRPr lang="ru-RU" b="1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96552" y="0"/>
            <a:ext cx="9803831" cy="511836"/>
          </a:xfrm>
          <a:prstGeom prst="rect">
            <a:avLst/>
          </a:prstGeom>
        </p:spPr>
        <p:txBody>
          <a:bodyPr wrap="none" lIns="80165" tIns="40083" rIns="80165" bIns="40083">
            <a:spAutoFit/>
          </a:bodyPr>
          <a:lstStyle/>
          <a:p>
            <a:pPr marL="386910" algn="ctr">
              <a:defRPr/>
            </a:pP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Цель, задачи и основные принципы </a:t>
            </a:r>
            <a:r>
              <a:rPr lang="ru-RU" sz="2700" b="1" dirty="0">
                <a:latin typeface="Arial" pitchFamily="34" charset="0"/>
                <a:cs typeface="Arial" pitchFamily="34" charset="0"/>
              </a:rPr>
              <a:t>создания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сети </a:t>
            </a:r>
            <a:endParaRPr lang="ru-RU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pic>
        <p:nvPicPr>
          <p:cNvPr id="5126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право 10"/>
          <p:cNvSpPr/>
          <p:nvPr/>
        </p:nvSpPr>
        <p:spPr>
          <a:xfrm>
            <a:off x="3851920" y="692696"/>
            <a:ext cx="936104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79512" y="692696"/>
            <a:ext cx="3528392" cy="576064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764704"/>
            <a:ext cx="439248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 создания сети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860032" y="692696"/>
            <a:ext cx="4104456" cy="576064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76709" y="692696"/>
            <a:ext cx="40126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Сохранение и своевременная </a:t>
            </a:r>
          </a:p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доставка с/х продукции для ЦФО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539552" y="1484784"/>
            <a:ext cx="3096344" cy="432048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1412776"/>
            <a:ext cx="388843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effectLst/>
                <a:latin typeface="Arial" pitchFamily="34" charset="0"/>
                <a:cs typeface="Arial" pitchFamily="34" charset="0"/>
              </a:rPr>
              <a:t>Задачи создания сети:</a:t>
            </a:r>
            <a:endParaRPr lang="ru-RU" sz="2000" b="1" cap="none" spc="0" dirty="0">
              <a:ln w="50800"/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179512" y="2852936"/>
            <a:ext cx="3888432" cy="504056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14142" y="2802499"/>
            <a:ext cx="41418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2. Увеличение закупок с/х сырья для </a:t>
            </a:r>
          </a:p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Перерабатывающей промышленности </a:t>
            </a:r>
            <a:endParaRPr lang="ru-RU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179512" y="1988840"/>
            <a:ext cx="3888432" cy="792088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2132856"/>
            <a:ext cx="39604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1. Стимулирование роста отечественной с/х продукции в целях </a:t>
            </a:r>
            <a:r>
              <a:rPr lang="ru-RU" sz="1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импортозамещения</a:t>
            </a:r>
            <a:endParaRPr lang="ru-RU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с двумя вырезанными противолежащими углами 25"/>
          <p:cNvSpPr/>
          <p:nvPr/>
        </p:nvSpPr>
        <p:spPr>
          <a:xfrm>
            <a:off x="179512" y="4941168"/>
            <a:ext cx="3888432" cy="526514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4941168"/>
            <a:ext cx="43204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5. Развитие электронной торговли с/х </a:t>
            </a:r>
          </a:p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продукцией  </a:t>
            </a:r>
            <a:endParaRPr lang="ru-RU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с двумя вырезанными противолежащими углами 27"/>
          <p:cNvSpPr/>
          <p:nvPr/>
        </p:nvSpPr>
        <p:spPr>
          <a:xfrm>
            <a:off x="179512" y="4365104"/>
            <a:ext cx="3872683" cy="500009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4365104"/>
            <a:ext cx="427995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4. Поддержка развития инфраструктуры </a:t>
            </a:r>
          </a:p>
          <a:p>
            <a:pPr algn="ctr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АПК </a:t>
            </a:r>
            <a:endParaRPr lang="ru-RU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с двумя вырезанными противолежащими углами 29"/>
          <p:cNvSpPr/>
          <p:nvPr/>
        </p:nvSpPr>
        <p:spPr>
          <a:xfrm>
            <a:off x="179512" y="3429000"/>
            <a:ext cx="3888432" cy="886381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79512" y="3356992"/>
            <a:ext cx="399593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3. Обеспечение сбыта с/х продукции, повышение её товарности за счёт создания условий для её сезонного хранения и обработки</a:t>
            </a:r>
            <a:endParaRPr lang="ru-RU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с двумя вырезанными противолежащими углами 32"/>
          <p:cNvSpPr/>
          <p:nvPr/>
        </p:nvSpPr>
        <p:spPr>
          <a:xfrm>
            <a:off x="111976" y="5517232"/>
            <a:ext cx="3940219" cy="720080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79512" y="5517232"/>
            <a:ext cx="3942835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6. Совершенствование механизма закупок с/х продукции для государственных и муниципальных нужд  </a:t>
            </a:r>
            <a:endParaRPr lang="ru-RU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с двумя вырезанными соседними углами 34"/>
          <p:cNvSpPr/>
          <p:nvPr/>
        </p:nvSpPr>
        <p:spPr>
          <a:xfrm>
            <a:off x="5220072" y="1340768"/>
            <a:ext cx="3096344" cy="576064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076056" y="1268760"/>
            <a:ext cx="33123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Основные принципы </a:t>
            </a:r>
          </a:p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формирования сети: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трелка вправо с вырезом 42"/>
          <p:cNvSpPr/>
          <p:nvPr/>
        </p:nvSpPr>
        <p:spPr>
          <a:xfrm rot="5400000">
            <a:off x="1559366" y="3705330"/>
            <a:ext cx="5445224" cy="572084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с двумя вырезанными соседними углами 43"/>
          <p:cNvSpPr/>
          <p:nvPr/>
        </p:nvSpPr>
        <p:spPr>
          <a:xfrm>
            <a:off x="4499992" y="1988840"/>
            <a:ext cx="4464496" cy="1170131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с двумя вырезанными соседними углами 49"/>
          <p:cNvSpPr/>
          <p:nvPr/>
        </p:nvSpPr>
        <p:spPr>
          <a:xfrm>
            <a:off x="4499992" y="3212976"/>
            <a:ext cx="4464496" cy="523221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с двумя вырезанными соседними углами 52"/>
          <p:cNvSpPr/>
          <p:nvPr/>
        </p:nvSpPr>
        <p:spPr>
          <a:xfrm>
            <a:off x="4499992" y="3789040"/>
            <a:ext cx="4464496" cy="504056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499992" y="1988840"/>
            <a:ext cx="6048672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1. Принцип обеспеченности складскими </a:t>
            </a:r>
          </a:p>
          <a:p>
            <a:pPr marL="342900" indent="-342900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сооружениями, оснащённых передовыми </a:t>
            </a:r>
          </a:p>
          <a:p>
            <a:pPr marL="342900" indent="-342900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технологиями хранения и переработки, в </a:t>
            </a:r>
          </a:p>
          <a:p>
            <a:pPr marL="342900" indent="-342900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соответствии с рекомендуемыми нормами </a:t>
            </a:r>
          </a:p>
          <a:p>
            <a:pPr marL="342900" indent="-342900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потребления</a:t>
            </a:r>
            <a:endParaRPr lang="ru-RU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0800000" flipV="1">
            <a:off x="4499992" y="3212976"/>
            <a:ext cx="47880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2. Принцип минимизации потерь с/х продукции, </a:t>
            </a:r>
          </a:p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затрат на её хранение и переработку</a:t>
            </a:r>
            <a:endParaRPr lang="ru-RU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4427984" y="3789040"/>
            <a:ext cx="456840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3. Принцип учёта сырьевой и инфраструктурной обеспеченности территорий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с двумя вырезанными соседними углами 50"/>
          <p:cNvSpPr/>
          <p:nvPr/>
        </p:nvSpPr>
        <p:spPr>
          <a:xfrm>
            <a:off x="4499992" y="4365104"/>
            <a:ext cx="4464496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 rot="10800000" flipV="1">
            <a:off x="4499992" y="4365104"/>
            <a:ext cx="446449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4. Принцип системного управления сети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с двумя вырезанными соседними углами 56"/>
          <p:cNvSpPr/>
          <p:nvPr/>
        </p:nvSpPr>
        <p:spPr>
          <a:xfrm>
            <a:off x="4499992" y="4797152"/>
            <a:ext cx="4464496" cy="432048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 rot="10800000" flipV="1">
            <a:off x="4499992" y="4725144"/>
            <a:ext cx="486104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5. Принцип логистического обеспечения 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эксплуатации объектов сети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с двумя вырезанными соседними углами 1"/>
          <p:cNvSpPr/>
          <p:nvPr/>
        </p:nvSpPr>
        <p:spPr>
          <a:xfrm>
            <a:off x="4499992" y="5301208"/>
            <a:ext cx="4486432" cy="934646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499992" y="5301208"/>
            <a:ext cx="442046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6. Принцип активного участия хозяйствующих субъектов малого и среднего бизнеса, в том числе использование кооперативных форм хозяйствования в организации сети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3</a:t>
            </a:fld>
            <a:endParaRPr lang="ru-RU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69114" y="188640"/>
            <a:ext cx="59091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7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Научная новизна исследования</a:t>
            </a:r>
            <a:endParaRPr lang="ru-RU" sz="27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51520" y="836712"/>
            <a:ext cx="8712968" cy="1296144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836712"/>
            <a:ext cx="86409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lvl="1"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1. Разработана организационно-управленческая схема взаимодействия предприятий сети, предусматривающая включение в нее субъектов малого и среднего предпринимательства</a:t>
            </a:r>
          </a:p>
          <a:p>
            <a:pPr algn="ctr"/>
            <a:endParaRPr lang="ru-RU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>
            <a:off x="251520" y="3140968"/>
            <a:ext cx="8712968" cy="1008112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3068960"/>
            <a:ext cx="85689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3. Разработана имитационная модель функционирования объектов сети, включающая в себя кооперацию предприятий малого и среднего бизнеса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с одним вырезанным углом 19"/>
          <p:cNvSpPr/>
          <p:nvPr/>
        </p:nvSpPr>
        <p:spPr>
          <a:xfrm>
            <a:off x="251520" y="2276872"/>
            <a:ext cx="8712968" cy="792088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2276872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2. Сформулирована совокупность принципов формирования современной сети хранения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с одним вырезанным углом 21"/>
          <p:cNvSpPr/>
          <p:nvPr/>
        </p:nvSpPr>
        <p:spPr>
          <a:xfrm>
            <a:off x="251520" y="4337720"/>
            <a:ext cx="8712968" cy="1611560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4303455"/>
            <a:ext cx="8892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4. Предложена схема размещения новых объектов хранения и переработки по муниципальным образованиям субъектов Федерации, входящих в ЦФО, в «шаговой доступности» от производителя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4</a:t>
            </a:fld>
            <a:endParaRPr lang="ru-RU" b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pic>
        <p:nvPicPr>
          <p:cNvPr id="4102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23567" y="0"/>
            <a:ext cx="8469691" cy="17081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700" b="1" cap="all" dirty="0" smtClean="0">
                <a:latin typeface="Arial" pitchFamily="34" charset="0"/>
                <a:cs typeface="Arial" pitchFamily="34" charset="0"/>
              </a:rPr>
              <a:t>Потребность в мощностях по хранению </a:t>
            </a:r>
          </a:p>
          <a:p>
            <a:pPr algn="ctr"/>
            <a:r>
              <a:rPr lang="ru-RU" sz="2700" b="1" cap="all" dirty="0" smtClean="0">
                <a:latin typeface="Arial" pitchFamily="34" charset="0"/>
                <a:cs typeface="Arial" pitchFamily="34" charset="0"/>
              </a:rPr>
              <a:t>картофеля и плодоовощной продукции </a:t>
            </a:r>
          </a:p>
          <a:p>
            <a:pPr algn="ctr"/>
            <a:r>
              <a:rPr lang="ru-RU" sz="2700" b="1" cap="all" dirty="0" smtClean="0">
                <a:latin typeface="Arial" pitchFamily="34" charset="0"/>
                <a:cs typeface="Arial" pitchFamily="34" charset="0"/>
              </a:rPr>
              <a:t>в ЦФО</a:t>
            </a:r>
          </a:p>
          <a:p>
            <a:pPr algn="ctr"/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23928" y="1556792"/>
            <a:ext cx="151216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52120" y="1556792"/>
            <a:ext cx="151216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0312" y="1556792"/>
            <a:ext cx="151216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51024" y="1700808"/>
            <a:ext cx="16042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Картофель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27474" y="1484784"/>
            <a:ext cx="14716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Фрукты и </a:t>
            </a:r>
          </a:p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ягоды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40123" y="1700808"/>
            <a:ext cx="10677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Овощи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179512" y="2348880"/>
            <a:ext cx="3960440" cy="792088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2348880"/>
            <a:ext cx="39568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Производство в 2014 году </a:t>
            </a:r>
          </a:p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(тыс. тонн) 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с двумя вырезанными противолежащими углами 27"/>
          <p:cNvSpPr/>
          <p:nvPr/>
        </p:nvSpPr>
        <p:spPr>
          <a:xfrm>
            <a:off x="179512" y="3284984"/>
            <a:ext cx="3960440" cy="1152128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с двумя вырезанными противолежащими углами 29"/>
          <p:cNvSpPr/>
          <p:nvPr/>
        </p:nvSpPr>
        <p:spPr>
          <a:xfrm>
            <a:off x="179512" y="5589240"/>
            <a:ext cx="3960440" cy="936104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с двумя вырезанными противолежащими углами 30"/>
          <p:cNvSpPr/>
          <p:nvPr/>
        </p:nvSpPr>
        <p:spPr>
          <a:xfrm>
            <a:off x="192390" y="4588741"/>
            <a:ext cx="3947562" cy="864096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1520" y="3356992"/>
            <a:ext cx="396044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Обеспеченность мощностями для хранения в 2014 году (%)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4725144"/>
            <a:ext cx="36724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Потери с/</a:t>
            </a:r>
            <a:r>
              <a:rPr lang="ru-RU" sz="20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х</a:t>
            </a:r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продукции от производства (%)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9512" y="5589240"/>
            <a:ext cx="441404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Потребность в мощностях для</a:t>
            </a:r>
          </a:p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хранения в 2020 году </a:t>
            </a:r>
          </a:p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(тыс. тонн)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80312" y="2348880"/>
            <a:ext cx="1512168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248702" y="2492896"/>
            <a:ext cx="8707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9479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048902" y="2492896"/>
            <a:ext cx="8707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2955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785911" y="2492896"/>
            <a:ext cx="699230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794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253511" y="3717032"/>
            <a:ext cx="784190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45,2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53711" y="3717032"/>
            <a:ext cx="784190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19,1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781903" y="3717032"/>
            <a:ext cx="784190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31,9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248702" y="5733256"/>
            <a:ext cx="8707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3084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355976" y="4869160"/>
            <a:ext cx="527710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30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28184" y="4869160"/>
            <a:ext cx="527710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40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884368" y="4869160"/>
            <a:ext cx="527710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30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048902" y="5733256"/>
            <a:ext cx="8707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1651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785911" y="5661248"/>
            <a:ext cx="699230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383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sp>
        <p:nvSpPr>
          <p:cNvPr id="15" name="Минус 14"/>
          <p:cNvSpPr/>
          <p:nvPr/>
        </p:nvSpPr>
        <p:spPr>
          <a:xfrm>
            <a:off x="1187624" y="1268760"/>
            <a:ext cx="9217024" cy="216024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5724128" y="0"/>
            <a:ext cx="341987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Технико</a:t>
            </a:r>
            <a:r>
              <a:rPr lang="ru-RU" sz="1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экономические показатели хранилищ, объединенных в  кооперативную сеть с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   управляющей компанией (персонал 6 человек; на примере 10 предприятий) 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915816" y="332656"/>
            <a:ext cx="280831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Технико-экономические показатели хранилищ, работающих самостоятельно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979712" y="1412776"/>
            <a:ext cx="46085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Хранилища ёмкостью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076056" y="1412776"/>
            <a:ext cx="46085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Хранилища ёмкостью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411760" y="2348880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491880" y="2348880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4644008" y="2348880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411760" y="3140968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2,60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491880" y="3140968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1,88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4572000" y="3140968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1,83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5868144" y="3140968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2,25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6876256" y="3140968"/>
            <a:ext cx="1052478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1,79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8028384" y="3140968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1,77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411760" y="4221088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2,77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491880" y="4221088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1,98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72000" y="4221088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1,92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868144" y="4221088"/>
            <a:ext cx="936104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2,41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876256" y="4221088"/>
            <a:ext cx="1052478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1,88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8028384" y="4221088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1,85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2411760" y="5229200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37,95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3419872" y="5229200"/>
            <a:ext cx="1124486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227,59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4572000" y="5229200"/>
            <a:ext cx="1124486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457,21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5868144" y="5229200"/>
            <a:ext cx="936104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43,98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6876256" y="5229200"/>
            <a:ext cx="108012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238,64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8028384" y="5229200"/>
            <a:ext cx="971600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472,60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2483768" y="1700808"/>
            <a:ext cx="93610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2627784" y="1700808"/>
            <a:ext cx="7248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тыс.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тонн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3563888" y="1700808"/>
            <a:ext cx="93610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3635896" y="1700808"/>
            <a:ext cx="7248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 тыс.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тонн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4644008" y="1700808"/>
            <a:ext cx="93610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4716016" y="1700808"/>
            <a:ext cx="8242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 тыс.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тонн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5868144" y="1700808"/>
            <a:ext cx="93610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рямоугольник 174"/>
          <p:cNvSpPr/>
          <p:nvPr/>
        </p:nvSpPr>
        <p:spPr>
          <a:xfrm>
            <a:off x="6012160" y="1700808"/>
            <a:ext cx="7248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тыс.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тонн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6948264" y="1700808"/>
            <a:ext cx="93610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7092280" y="1700808"/>
            <a:ext cx="7248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 тыс.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тонн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8028384" y="1700808"/>
            <a:ext cx="93610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8100392" y="1700808"/>
            <a:ext cx="8242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 тыс.</a:t>
            </a:r>
          </a:p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тонн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с двумя вырезанными противолежащими углами 181"/>
          <p:cNvSpPr/>
          <p:nvPr/>
        </p:nvSpPr>
        <p:spPr>
          <a:xfrm>
            <a:off x="179512" y="2348880"/>
            <a:ext cx="2232248" cy="360040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>
            <a:off x="-180528" y="2348880"/>
            <a:ext cx="241176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Персонал (чел.)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с двумя вырезанными противолежащими углами 185"/>
          <p:cNvSpPr/>
          <p:nvPr/>
        </p:nvSpPr>
        <p:spPr>
          <a:xfrm>
            <a:off x="179512" y="2852936"/>
            <a:ext cx="2232248" cy="936104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рямоугольник 186"/>
          <p:cNvSpPr/>
          <p:nvPr/>
        </p:nvSpPr>
        <p:spPr>
          <a:xfrm>
            <a:off x="179512" y="2852936"/>
            <a:ext cx="239931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Дисконтированный </a:t>
            </a:r>
          </a:p>
          <a:p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Срок окупаемости (РВР) </a:t>
            </a:r>
          </a:p>
          <a:p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 учётом субсидий </a:t>
            </a:r>
          </a:p>
          <a:p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Минсельхоза (годы)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Прямоугольник с двумя вырезанными противолежащими углами 187"/>
          <p:cNvSpPr/>
          <p:nvPr/>
        </p:nvSpPr>
        <p:spPr>
          <a:xfrm>
            <a:off x="179512" y="3933056"/>
            <a:ext cx="2232248" cy="936104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рямоугольник 188"/>
          <p:cNvSpPr/>
          <p:nvPr/>
        </p:nvSpPr>
        <p:spPr>
          <a:xfrm>
            <a:off x="179512" y="3933056"/>
            <a:ext cx="236885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Дисконтированный </a:t>
            </a:r>
          </a:p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рок окупаемости (РВР) </a:t>
            </a:r>
          </a:p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 </a:t>
            </a:r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учёта субсидий </a:t>
            </a:r>
          </a:p>
          <a:p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Минсельхоза (годы)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Прямоугольник с двумя вырезанными противолежащими углами 189"/>
          <p:cNvSpPr/>
          <p:nvPr/>
        </p:nvSpPr>
        <p:spPr>
          <a:xfrm>
            <a:off x="179512" y="5013176"/>
            <a:ext cx="2232248" cy="792088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рямоугольник 190"/>
          <p:cNvSpPr/>
          <p:nvPr/>
        </p:nvSpPr>
        <p:spPr>
          <a:xfrm>
            <a:off x="179512" y="5013176"/>
            <a:ext cx="3635896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Чистая приведённая </a:t>
            </a:r>
          </a:p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стоимость (</a:t>
            </a:r>
            <a:r>
              <a:rPr lang="en-US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NPV</a:t>
            </a:r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(млн. руб.)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 rot="10800000" flipH="1" flipV="1">
            <a:off x="8015764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5</a:t>
            </a:fld>
            <a:endParaRPr lang="ru-RU" b="1" dirty="0">
              <a:latin typeface="+mj-lt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5868144" y="2348880"/>
            <a:ext cx="936104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6876256" y="2348880"/>
            <a:ext cx="1052478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8028384" y="2348880"/>
            <a:ext cx="980470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Минус 199"/>
          <p:cNvSpPr/>
          <p:nvPr/>
        </p:nvSpPr>
        <p:spPr>
          <a:xfrm rot="5400000" flipV="1">
            <a:off x="1993404" y="2983260"/>
            <a:ext cx="7461448" cy="288032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Минус 202"/>
          <p:cNvSpPr/>
          <p:nvPr/>
        </p:nvSpPr>
        <p:spPr>
          <a:xfrm>
            <a:off x="-756592" y="2708920"/>
            <a:ext cx="7416824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Минус 203"/>
          <p:cNvSpPr/>
          <p:nvPr/>
        </p:nvSpPr>
        <p:spPr>
          <a:xfrm>
            <a:off x="-756592" y="3789040"/>
            <a:ext cx="7416824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Минус 204"/>
          <p:cNvSpPr/>
          <p:nvPr/>
        </p:nvSpPr>
        <p:spPr>
          <a:xfrm>
            <a:off x="-756592" y="4869160"/>
            <a:ext cx="7416824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Минус 205"/>
          <p:cNvSpPr/>
          <p:nvPr/>
        </p:nvSpPr>
        <p:spPr>
          <a:xfrm>
            <a:off x="-756592" y="5805264"/>
            <a:ext cx="7416824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Минус 206"/>
          <p:cNvSpPr/>
          <p:nvPr/>
        </p:nvSpPr>
        <p:spPr>
          <a:xfrm>
            <a:off x="5148064" y="2708920"/>
            <a:ext cx="4608512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Минус 207"/>
          <p:cNvSpPr/>
          <p:nvPr/>
        </p:nvSpPr>
        <p:spPr>
          <a:xfrm>
            <a:off x="5148064" y="3789040"/>
            <a:ext cx="4608512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Минус 208"/>
          <p:cNvSpPr/>
          <p:nvPr/>
        </p:nvSpPr>
        <p:spPr>
          <a:xfrm>
            <a:off x="5148064" y="4869160"/>
            <a:ext cx="4608512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Минус 209"/>
          <p:cNvSpPr/>
          <p:nvPr/>
        </p:nvSpPr>
        <p:spPr>
          <a:xfrm>
            <a:off x="5148064" y="5805264"/>
            <a:ext cx="4608512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Минус 210"/>
          <p:cNvSpPr/>
          <p:nvPr/>
        </p:nvSpPr>
        <p:spPr>
          <a:xfrm rot="5400000">
            <a:off x="827584" y="3861048"/>
            <a:ext cx="5328592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Минус 211"/>
          <p:cNvSpPr/>
          <p:nvPr/>
        </p:nvSpPr>
        <p:spPr>
          <a:xfrm rot="5400000">
            <a:off x="1871700" y="3825044"/>
            <a:ext cx="5400600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Минус 213"/>
          <p:cNvSpPr/>
          <p:nvPr/>
        </p:nvSpPr>
        <p:spPr>
          <a:xfrm rot="5400000">
            <a:off x="4175956" y="3825044"/>
            <a:ext cx="5400600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Минус 214"/>
          <p:cNvSpPr/>
          <p:nvPr/>
        </p:nvSpPr>
        <p:spPr>
          <a:xfrm rot="5400000">
            <a:off x="5242385" y="3838735"/>
            <a:ext cx="5427982" cy="144016"/>
          </a:xfrm>
          <a:prstGeom prst="mathMin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0" y="0"/>
            <a:ext cx="28438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Сравнение различных форм организации хранения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6</a:t>
            </a:fld>
            <a:endParaRPr lang="ru-RU" b="1" dirty="0">
              <a:latin typeface="+mj-lt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8" name="Диаграмма 107"/>
          <p:cNvGraphicFramePr/>
          <p:nvPr>
            <p:extLst>
              <p:ext uri="{D42A27DB-BD31-4B8C-83A1-F6EECF244321}">
                <p14:modId xmlns:p14="http://schemas.microsoft.com/office/powerpoint/2010/main" xmlns="" val="445875850"/>
              </p:ext>
            </p:extLst>
          </p:nvPr>
        </p:nvGraphicFramePr>
        <p:xfrm>
          <a:off x="0" y="0"/>
          <a:ext cx="91440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0" y="3645024"/>
            <a:ext cx="9144000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53861" y="3501008"/>
            <a:ext cx="919786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Основные меры государственной поддержки, которыми могут воспользоваться инициаторы проекта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79512" y="4149080"/>
            <a:ext cx="4392488" cy="50405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79512" y="5661248"/>
            <a:ext cx="4392488" cy="79208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716016" y="4149080"/>
            <a:ext cx="4248472" cy="50405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716016" y="4797152"/>
            <a:ext cx="4248472" cy="72008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79512" y="4797152"/>
            <a:ext cx="4392488" cy="72008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716016" y="5661248"/>
            <a:ext cx="4248472" cy="72008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4149080"/>
            <a:ext cx="42119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/>
                <a:cs typeface="Arial" pitchFamily="34" charset="0"/>
              </a:rPr>
              <a:t>1. Субсидирование процентной ставки по банковским кредитам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3968" y="4149080"/>
            <a:ext cx="46085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/>
                <a:cs typeface="Arial" pitchFamily="34" charset="0"/>
              </a:rPr>
              <a:t>2. Программы поддержки начинающих предпринимателей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797152"/>
            <a:ext cx="4644008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/>
                <a:cs typeface="Arial" pitchFamily="34" charset="0"/>
              </a:rPr>
              <a:t>3. Субсидирование части затрат, связанных с уплатой процентов по кредитам и лизинговым договорам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797152"/>
            <a:ext cx="4304043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/>
                <a:cs typeface="Arial" pitchFamily="34" charset="0"/>
              </a:rPr>
              <a:t>4. Субсидии на возмещение части прямых понесенных затрат на создание и модернизацию хранилищ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661248"/>
            <a:ext cx="486003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/>
                <a:cs typeface="Arial" pitchFamily="34" charset="0"/>
              </a:rPr>
              <a:t>5. Субсидированию части процентной ставки по инвестиционным кредитам на строительство и реконструкцию объектов хранения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5661248"/>
            <a:ext cx="45720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/>
                <a:cs typeface="Arial" pitchFamily="34" charset="0"/>
              </a:rPr>
              <a:t>6. Предоставление субсидий на возмещение части затрат на уплату процентов по кредитам, полученным кооперативами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80528" y="1"/>
            <a:ext cx="9469560" cy="1127389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marL="386910" algn="ctr"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Распределение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новых объемов хранения и переработки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386910" algn="ctr"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регионам ЦФО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на примере картофеля </a:t>
            </a:r>
            <a:r>
              <a:rPr lang="ru-RU" b="1" dirty="0" smtClean="0">
                <a:latin typeface="+mj-lt"/>
              </a:rPr>
              <a:t> </a:t>
            </a:r>
          </a:p>
          <a:p>
            <a:pPr marL="386910" algn="ctr"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Проанализировано 468 районов 17 областей ЦФО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86910" algn="ctr">
              <a:defRPr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pic>
        <p:nvPicPr>
          <p:cNvPr id="25606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с двумя вырезанными соседними углами 8"/>
          <p:cNvSpPr/>
          <p:nvPr/>
        </p:nvSpPr>
        <p:spPr>
          <a:xfrm>
            <a:off x="4644008" y="1844824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вырезанными соседними углами 10"/>
          <p:cNvSpPr/>
          <p:nvPr/>
        </p:nvSpPr>
        <p:spPr>
          <a:xfrm>
            <a:off x="4644008" y="2348880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вырезанными соседними углами 12"/>
          <p:cNvSpPr/>
          <p:nvPr/>
        </p:nvSpPr>
        <p:spPr>
          <a:xfrm>
            <a:off x="4644008" y="2852936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вырезанными соседними углами 13"/>
          <p:cNvSpPr/>
          <p:nvPr/>
        </p:nvSpPr>
        <p:spPr>
          <a:xfrm>
            <a:off x="4644008" y="3356992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>
          <a:xfrm>
            <a:off x="4644008" y="3861048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вырезанными соседними углами 15"/>
          <p:cNvSpPr/>
          <p:nvPr/>
        </p:nvSpPr>
        <p:spPr>
          <a:xfrm>
            <a:off x="4644008" y="4365104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с двумя вырезанными соседними углами 16"/>
          <p:cNvSpPr/>
          <p:nvPr/>
        </p:nvSpPr>
        <p:spPr>
          <a:xfrm>
            <a:off x="4644008" y="4869160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двумя вырезанными соседними углами 17"/>
          <p:cNvSpPr/>
          <p:nvPr/>
        </p:nvSpPr>
        <p:spPr>
          <a:xfrm>
            <a:off x="4644008" y="5373216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вырезанными соседними углами 18"/>
          <p:cNvSpPr/>
          <p:nvPr/>
        </p:nvSpPr>
        <p:spPr>
          <a:xfrm>
            <a:off x="179512" y="1844824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вырезанными соседними углами 19"/>
          <p:cNvSpPr/>
          <p:nvPr/>
        </p:nvSpPr>
        <p:spPr>
          <a:xfrm>
            <a:off x="179512" y="2348880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вырезанными соседними углами 20"/>
          <p:cNvSpPr/>
          <p:nvPr/>
        </p:nvSpPr>
        <p:spPr>
          <a:xfrm>
            <a:off x="179512" y="2852936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вырезанными соседними углами 21"/>
          <p:cNvSpPr/>
          <p:nvPr/>
        </p:nvSpPr>
        <p:spPr>
          <a:xfrm>
            <a:off x="179512" y="3356992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вырезанными соседними углами 22"/>
          <p:cNvSpPr/>
          <p:nvPr/>
        </p:nvSpPr>
        <p:spPr>
          <a:xfrm>
            <a:off x="179512" y="3861048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соседними углами 23"/>
          <p:cNvSpPr/>
          <p:nvPr/>
        </p:nvSpPr>
        <p:spPr>
          <a:xfrm>
            <a:off x="179512" y="4365104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вырезанными соседними углами 24"/>
          <p:cNvSpPr/>
          <p:nvPr/>
        </p:nvSpPr>
        <p:spPr>
          <a:xfrm>
            <a:off x="179512" y="5373216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вырезанными соседними углами 25"/>
          <p:cNvSpPr/>
          <p:nvPr/>
        </p:nvSpPr>
        <p:spPr>
          <a:xfrm>
            <a:off x="179512" y="4869160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с двумя вырезанными соседними углами 26"/>
          <p:cNvSpPr/>
          <p:nvPr/>
        </p:nvSpPr>
        <p:spPr>
          <a:xfrm>
            <a:off x="179512" y="5877272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7</a:t>
            </a:fld>
            <a:endParaRPr lang="ru-RU" b="1" dirty="0">
              <a:latin typeface="+mj-lt"/>
            </a:endParaRPr>
          </a:p>
        </p:txBody>
      </p:sp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7884368" y="836712"/>
            <a:ext cx="1080120" cy="864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6804248" y="836712"/>
            <a:ext cx="1008112" cy="864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с двумя скругленными противолежащими углами 36"/>
          <p:cNvSpPr/>
          <p:nvPr/>
        </p:nvSpPr>
        <p:spPr>
          <a:xfrm>
            <a:off x="5364088" y="836712"/>
            <a:ext cx="1008112" cy="864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с двумя скругленными противолежащими углами 37"/>
          <p:cNvSpPr/>
          <p:nvPr/>
        </p:nvSpPr>
        <p:spPr>
          <a:xfrm>
            <a:off x="3419872" y="836712"/>
            <a:ext cx="1080120" cy="864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с двумя скругленными противолежащими углами 38"/>
          <p:cNvSpPr/>
          <p:nvPr/>
        </p:nvSpPr>
        <p:spPr>
          <a:xfrm>
            <a:off x="2339752" y="836712"/>
            <a:ext cx="1008112" cy="864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899592" y="836712"/>
            <a:ext cx="1008112" cy="86409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0" y="1844824"/>
            <a:ext cx="277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Белгородская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-180528" y="2348880"/>
            <a:ext cx="277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Брянская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0" y="3356992"/>
            <a:ext cx="277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Воронежская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-180528" y="3861048"/>
            <a:ext cx="295232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Ивановская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-180528" y="4365104"/>
            <a:ext cx="288032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Калужская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0" y="4869160"/>
            <a:ext cx="277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Костромская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-324544" y="5373216"/>
            <a:ext cx="291581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Курская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-180528" y="5877272"/>
            <a:ext cx="280831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Липецкая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83968" y="1844824"/>
            <a:ext cx="302433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Московская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355976" y="2348880"/>
            <a:ext cx="277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Орловская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139952" y="2852936"/>
            <a:ext cx="313184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Рязанская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355976" y="3356992"/>
            <a:ext cx="288032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Смоленская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83968" y="3861048"/>
            <a:ext cx="298782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Тамбовская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067944" y="4365104"/>
            <a:ext cx="313184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Тверская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283968" y="4869160"/>
            <a:ext cx="277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Тульская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0" y="2852936"/>
            <a:ext cx="277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Владимирская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499992" y="5373216"/>
            <a:ext cx="269979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Ярославская область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27584" y="908720"/>
            <a:ext cx="11521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Регион ЦФО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92080" y="908720"/>
            <a:ext cx="11521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Регион ЦФО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95736" y="908720"/>
            <a:ext cx="1296144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Вводимые мощности тыс. т</a:t>
            </a:r>
            <a:endParaRPr lang="ru-RU" sz="15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660232" y="908720"/>
            <a:ext cx="1296144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Вводимые мощности тыс. т</a:t>
            </a:r>
            <a:endParaRPr lang="ru-RU" sz="15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75856" y="908720"/>
            <a:ext cx="1368152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Количество объектов шт.</a:t>
            </a:r>
            <a:endParaRPr lang="ru-RU" sz="15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740352" y="908720"/>
            <a:ext cx="1403648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Количество объектов шт.</a:t>
            </a:r>
            <a:endParaRPr lang="ru-RU" sz="15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699792" y="1844824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94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779912" y="1844824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13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628457" y="2348880"/>
            <a:ext cx="61266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144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779912" y="2348880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771124" y="2852936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851920" y="2852936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628457" y="3356992"/>
            <a:ext cx="61266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225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779912" y="3356992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45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699791" y="3861048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780587" y="3861048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699791" y="4365104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39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851920" y="4365104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699791" y="4869160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26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780587" y="4869160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628457" y="5373216"/>
            <a:ext cx="61266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168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779912" y="5373216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699791" y="5877272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67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851920" y="587727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092953" y="1844824"/>
            <a:ext cx="61266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106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244408" y="1844824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164287" y="2348880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23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8316416" y="2348880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164287" y="2852936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90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244408" y="2852936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164287" y="3356992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55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244408" y="3356992"/>
            <a:ext cx="45583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11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164287" y="3861048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33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8245081" y="3861048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16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164287" y="4365104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8245083" y="4365104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164287" y="4869160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19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8245083" y="4869160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19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164287" y="5373216"/>
            <a:ext cx="47000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39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8244408" y="5373216"/>
            <a:ext cx="45583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11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с двумя вырезанными соседними углами 118"/>
          <p:cNvSpPr/>
          <p:nvPr/>
        </p:nvSpPr>
        <p:spPr>
          <a:xfrm>
            <a:off x="4644008" y="5877272"/>
            <a:ext cx="2376264" cy="36004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644008" y="5877272"/>
            <a:ext cx="230425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Итого по ЦФО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7020272" y="5877272"/>
            <a:ext cx="741165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1160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8172400" y="5877272"/>
            <a:ext cx="61266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252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2012950" cy="381000"/>
          </a:xfrm>
        </p:spPr>
        <p:txBody>
          <a:bodyPr/>
          <a:lstStyle/>
          <a:p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Тверская область</a:t>
            </a:r>
          </a:p>
        </p:txBody>
      </p:sp>
      <p:grpSp>
        <p:nvGrpSpPr>
          <p:cNvPr id="2" name="Группа 2"/>
          <p:cNvGrpSpPr>
            <a:grpSpLocks/>
          </p:cNvGrpSpPr>
          <p:nvPr/>
        </p:nvGrpSpPr>
        <p:grpSpPr bwMode="auto">
          <a:xfrm>
            <a:off x="0" y="476673"/>
            <a:ext cx="4067944" cy="2880320"/>
            <a:chOff x="1115616" y="651544"/>
            <a:chExt cx="7219951" cy="5724525"/>
          </a:xfrm>
        </p:grpSpPr>
        <p:pic>
          <p:nvPicPr>
            <p:cNvPr id="16389" name="Большая карта наложения" descr="E:\Другие задачи\карты областей З от ректора\единые карты областей\Тверская область\Тверская-область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5616" y="651544"/>
              <a:ext cx="7219951" cy="572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Группа 4"/>
            <p:cNvGrpSpPr>
              <a:grpSpLocks/>
            </p:cNvGrpSpPr>
            <p:nvPr/>
          </p:nvGrpSpPr>
          <p:grpSpPr bwMode="auto">
            <a:xfrm>
              <a:off x="3461696" y="2685828"/>
              <a:ext cx="819150" cy="952500"/>
              <a:chOff x="3461696" y="2685828"/>
              <a:chExt cx="819150" cy="952500"/>
            </a:xfrm>
          </p:grpSpPr>
          <p:pic>
            <p:nvPicPr>
              <p:cNvPr id="16496" name="Фировский район" descr="E:\Другие задачи\карты областей З от ректора\единые карты областей\Тверская область\Фировский-район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1696" y="2685828"/>
                <a:ext cx="819150" cy="952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97" name="36"/>
              <p:cNvSpPr txBox="1">
                <a:spLocks noChangeArrowheads="1"/>
              </p:cNvSpPr>
              <p:nvPr/>
            </p:nvSpPr>
            <p:spPr bwMode="auto">
              <a:xfrm>
                <a:off x="3805669" y="2900475"/>
                <a:ext cx="371439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36</a:t>
                </a:r>
              </a:p>
            </p:txBody>
          </p:sp>
        </p:grpSp>
        <p:grpSp>
          <p:nvGrpSpPr>
            <p:cNvPr id="4" name="Группа 5"/>
            <p:cNvGrpSpPr>
              <a:grpSpLocks/>
            </p:cNvGrpSpPr>
            <p:nvPr/>
          </p:nvGrpSpPr>
          <p:grpSpPr bwMode="auto">
            <a:xfrm>
              <a:off x="2655368" y="3148157"/>
              <a:ext cx="1323975" cy="1047750"/>
              <a:chOff x="2655368" y="3148157"/>
              <a:chExt cx="1323975" cy="1047750"/>
            </a:xfrm>
          </p:grpSpPr>
          <p:pic>
            <p:nvPicPr>
              <p:cNvPr id="16494" name="Осташковский район" descr="E:\Другие задачи\карты областей З от ректора\единые карты областей\Тверская область\Осташковский-район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55368" y="3148157"/>
                <a:ext cx="1323975" cy="1047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95" name="24"/>
              <p:cNvSpPr txBox="1">
                <a:spLocks noChangeArrowheads="1"/>
              </p:cNvSpPr>
              <p:nvPr/>
            </p:nvSpPr>
            <p:spPr bwMode="auto">
              <a:xfrm>
                <a:off x="3297749" y="3488681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24</a:t>
                </a:r>
              </a:p>
            </p:txBody>
          </p:sp>
        </p:grpSp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2240966" y="3516335"/>
              <a:ext cx="990600" cy="1152525"/>
              <a:chOff x="2240966" y="3516335"/>
              <a:chExt cx="990600" cy="1152525"/>
            </a:xfrm>
          </p:grpSpPr>
          <p:pic>
            <p:nvPicPr>
              <p:cNvPr id="16492" name="Пеновский район" descr="E:\Другие задачи\карты областей З от ректора\единые карты областей\Тверская область\Пеновский-район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40966" y="3516335"/>
                <a:ext cx="990600" cy="1152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93" name="25"/>
              <p:cNvSpPr txBox="1">
                <a:spLocks noChangeArrowheads="1"/>
              </p:cNvSpPr>
              <p:nvPr/>
            </p:nvSpPr>
            <p:spPr bwMode="auto">
              <a:xfrm>
                <a:off x="2676342" y="3874954"/>
                <a:ext cx="371439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25</a:t>
                </a:r>
              </a:p>
            </p:txBody>
          </p:sp>
        </p:grpSp>
        <p:grpSp>
          <p:nvGrpSpPr>
            <p:cNvPr id="6" name="Группа 7"/>
            <p:cNvGrpSpPr>
              <a:grpSpLocks/>
            </p:cNvGrpSpPr>
            <p:nvPr/>
          </p:nvGrpSpPr>
          <p:grpSpPr bwMode="auto">
            <a:xfrm>
              <a:off x="1724484" y="3746034"/>
              <a:ext cx="1409700" cy="1276350"/>
              <a:chOff x="1724484" y="3746034"/>
              <a:chExt cx="1409700" cy="1276350"/>
            </a:xfrm>
          </p:grpSpPr>
          <p:pic>
            <p:nvPicPr>
              <p:cNvPr id="16490" name="Андреапольский район" descr="E:\Другие задачи\карты областей З от ректора\единые карты областей\Тверская область\Андреапольский-район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24484" y="3746034"/>
                <a:ext cx="1409700" cy="1276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91" name="1"/>
              <p:cNvSpPr txBox="1">
                <a:spLocks noChangeArrowheads="1"/>
              </p:cNvSpPr>
              <p:nvPr/>
            </p:nvSpPr>
            <p:spPr bwMode="auto">
              <a:xfrm>
                <a:off x="2278117" y="4346664"/>
                <a:ext cx="241373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endParaRPr lang="ru-RU" altLang="ru-RU" sz="1200" b="1">
                  <a:latin typeface="Arial" pitchFamily="34" charset="0"/>
                  <a:ea typeface="Adobe Fan Heiti Std B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7" name="Группа 8"/>
            <p:cNvGrpSpPr>
              <a:grpSpLocks/>
            </p:cNvGrpSpPr>
            <p:nvPr/>
          </p:nvGrpSpPr>
          <p:grpSpPr bwMode="auto">
            <a:xfrm>
              <a:off x="1116715" y="4018230"/>
              <a:ext cx="1323975" cy="1171575"/>
              <a:chOff x="1116715" y="4018230"/>
              <a:chExt cx="1323975" cy="1171575"/>
            </a:xfrm>
          </p:grpSpPr>
          <p:pic>
            <p:nvPicPr>
              <p:cNvPr id="12392" name="Торопецкий район" descr="E:\Другие задачи\карты областей З от ректора\единые карты областей\Тверская область\Торопецкий-район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6715" y="4018230"/>
                <a:ext cx="1323975" cy="1171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89" name="34"/>
              <p:cNvSpPr txBox="1">
                <a:spLocks noChangeArrowheads="1"/>
              </p:cNvSpPr>
              <p:nvPr/>
            </p:nvSpPr>
            <p:spPr bwMode="auto">
              <a:xfrm>
                <a:off x="1608209" y="4531301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34</a:t>
                </a:r>
              </a:p>
            </p:txBody>
          </p:sp>
        </p:grpSp>
        <p:grpSp>
          <p:nvGrpSpPr>
            <p:cNvPr id="8" name="Группа 9"/>
            <p:cNvGrpSpPr>
              <a:grpSpLocks/>
            </p:cNvGrpSpPr>
            <p:nvPr/>
          </p:nvGrpSpPr>
          <p:grpSpPr bwMode="auto">
            <a:xfrm>
              <a:off x="1683818" y="4869252"/>
              <a:ext cx="981075" cy="1333500"/>
              <a:chOff x="1683818" y="4869252"/>
              <a:chExt cx="981075" cy="1333500"/>
            </a:xfrm>
          </p:grpSpPr>
          <p:pic>
            <p:nvPicPr>
              <p:cNvPr id="16486" name="Западнодвинский район" descr="E:\Другие задачи\карты областей З от ректора\единые карты областей\Тверская область\Западнодвинский-район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683818" y="4869252"/>
                <a:ext cx="981075" cy="1333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87" name="8"/>
              <p:cNvSpPr txBox="1">
                <a:spLocks noChangeArrowheads="1"/>
              </p:cNvSpPr>
              <p:nvPr/>
            </p:nvSpPr>
            <p:spPr bwMode="auto">
              <a:xfrm>
                <a:off x="2076652" y="5308777"/>
                <a:ext cx="241373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8</a:t>
                </a:r>
              </a:p>
            </p:txBody>
          </p:sp>
        </p:grpSp>
        <p:grpSp>
          <p:nvGrpSpPr>
            <p:cNvPr id="9" name="Группа 10"/>
            <p:cNvGrpSpPr>
              <a:grpSpLocks/>
            </p:cNvGrpSpPr>
            <p:nvPr/>
          </p:nvGrpSpPr>
          <p:grpSpPr bwMode="auto">
            <a:xfrm>
              <a:off x="1951984" y="5437455"/>
              <a:ext cx="1095375" cy="847725"/>
              <a:chOff x="1951984" y="5437455"/>
              <a:chExt cx="1095375" cy="847725"/>
            </a:xfrm>
          </p:grpSpPr>
          <p:pic>
            <p:nvPicPr>
              <p:cNvPr id="16484" name="Жарковский район" descr="E:\Другие задачи\карты областей З от ректора\единые карты областей\Тверская область\Жарковский-район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951984" y="5437455"/>
                <a:ext cx="1095375" cy="847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85" name="7"/>
              <p:cNvSpPr txBox="1">
                <a:spLocks noChangeArrowheads="1"/>
              </p:cNvSpPr>
              <p:nvPr/>
            </p:nvSpPr>
            <p:spPr bwMode="auto">
              <a:xfrm>
                <a:off x="2499672" y="5802978"/>
                <a:ext cx="241373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7</a:t>
                </a:r>
              </a:p>
            </p:txBody>
          </p:sp>
        </p:grpSp>
        <p:grpSp>
          <p:nvGrpSpPr>
            <p:cNvPr id="10" name="Группа 11"/>
            <p:cNvGrpSpPr>
              <a:grpSpLocks/>
            </p:cNvGrpSpPr>
            <p:nvPr/>
          </p:nvGrpSpPr>
          <p:grpSpPr bwMode="auto">
            <a:xfrm>
              <a:off x="2910712" y="5612934"/>
              <a:ext cx="971550" cy="742950"/>
              <a:chOff x="2910712" y="5612934"/>
              <a:chExt cx="971550" cy="742950"/>
            </a:xfrm>
          </p:grpSpPr>
          <p:pic>
            <p:nvPicPr>
              <p:cNvPr id="16482" name="Бельский район" descr="E:\Другие задачи\карты областей З от ректора\единые карты областей\Тверская область\Бельский-район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2910712" y="5612934"/>
                <a:ext cx="971550" cy="742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83" name="3"/>
              <p:cNvSpPr txBox="1">
                <a:spLocks noChangeArrowheads="1"/>
              </p:cNvSpPr>
              <p:nvPr/>
            </p:nvSpPr>
            <p:spPr bwMode="auto">
              <a:xfrm>
                <a:off x="3248283" y="5878770"/>
                <a:ext cx="241373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3</a:t>
                </a:r>
              </a:p>
            </p:txBody>
          </p:sp>
        </p:grpSp>
        <p:grpSp>
          <p:nvGrpSpPr>
            <p:cNvPr id="11" name="Группа 12"/>
            <p:cNvGrpSpPr>
              <a:grpSpLocks/>
            </p:cNvGrpSpPr>
            <p:nvPr/>
          </p:nvGrpSpPr>
          <p:grpSpPr bwMode="auto">
            <a:xfrm>
              <a:off x="3275592" y="4788655"/>
              <a:ext cx="857250" cy="1143000"/>
              <a:chOff x="3275592" y="4788655"/>
              <a:chExt cx="857250" cy="1143000"/>
            </a:xfrm>
          </p:grpSpPr>
          <p:pic>
            <p:nvPicPr>
              <p:cNvPr id="16480" name="Оленинский район" descr="E:\Другие задачи\карты областей З от ректора\единые карты областей\Тверская область\Оленинский-район.png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3275592" y="4788655"/>
                <a:ext cx="85725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81" name="23"/>
              <p:cNvSpPr txBox="1">
                <a:spLocks noChangeArrowheads="1"/>
              </p:cNvSpPr>
              <p:nvPr/>
            </p:nvSpPr>
            <p:spPr bwMode="auto">
              <a:xfrm>
                <a:off x="3606906" y="5231478"/>
                <a:ext cx="371439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23</a:t>
                </a:r>
              </a:p>
            </p:txBody>
          </p:sp>
        </p:grpSp>
        <p:grpSp>
          <p:nvGrpSpPr>
            <p:cNvPr id="12" name="Группа 13"/>
            <p:cNvGrpSpPr>
              <a:grpSpLocks/>
            </p:cNvGrpSpPr>
            <p:nvPr/>
          </p:nvGrpSpPr>
          <p:grpSpPr bwMode="auto">
            <a:xfrm>
              <a:off x="2579536" y="4668860"/>
              <a:ext cx="895350" cy="1171575"/>
              <a:chOff x="2579536" y="4668860"/>
              <a:chExt cx="895350" cy="1171575"/>
            </a:xfrm>
          </p:grpSpPr>
          <p:pic>
            <p:nvPicPr>
              <p:cNvPr id="16478" name="Нелидовский район" descr="E:\Другие задачи\карты областей З от ректора\единые карты областей\Тверская область\Нелидовский-район.png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579536" y="4668860"/>
                <a:ext cx="895350" cy="1171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79" name="22"/>
              <p:cNvSpPr txBox="1">
                <a:spLocks noChangeArrowheads="1"/>
              </p:cNvSpPr>
              <p:nvPr/>
            </p:nvSpPr>
            <p:spPr bwMode="auto">
              <a:xfrm>
                <a:off x="2890058" y="5142912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22</a:t>
                </a:r>
              </a:p>
            </p:txBody>
          </p:sp>
        </p:grpSp>
        <p:grpSp>
          <p:nvGrpSpPr>
            <p:cNvPr id="13" name="Группа 14"/>
            <p:cNvGrpSpPr>
              <a:grpSpLocks/>
            </p:cNvGrpSpPr>
            <p:nvPr/>
          </p:nvGrpSpPr>
          <p:grpSpPr bwMode="auto">
            <a:xfrm>
              <a:off x="3171550" y="3854107"/>
              <a:ext cx="1047750" cy="1095375"/>
              <a:chOff x="3171550" y="3854107"/>
              <a:chExt cx="1047750" cy="1095375"/>
            </a:xfrm>
          </p:grpSpPr>
          <p:pic>
            <p:nvPicPr>
              <p:cNvPr id="16476" name="Селижаровский район" descr="E:\Другие задачи\карты областей З от ректора\единые карты областей\Тверская область\Селижаровский-район.png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3171550" y="3854107"/>
                <a:ext cx="1047750" cy="1095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77" name="29"/>
              <p:cNvSpPr txBox="1">
                <a:spLocks noChangeArrowheads="1"/>
              </p:cNvSpPr>
              <p:nvPr/>
            </p:nvSpPr>
            <p:spPr bwMode="auto">
              <a:xfrm>
                <a:off x="3606906" y="4284529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29</a:t>
                </a:r>
              </a:p>
            </p:txBody>
          </p:sp>
        </p:grpSp>
        <p:grpSp>
          <p:nvGrpSpPr>
            <p:cNvPr id="14" name="Группа 15"/>
            <p:cNvGrpSpPr>
              <a:grpSpLocks/>
            </p:cNvGrpSpPr>
            <p:nvPr/>
          </p:nvGrpSpPr>
          <p:grpSpPr bwMode="auto">
            <a:xfrm>
              <a:off x="3847825" y="4572145"/>
              <a:ext cx="1066800" cy="1171575"/>
              <a:chOff x="3847825" y="4572145"/>
              <a:chExt cx="1066800" cy="1171575"/>
            </a:xfrm>
          </p:grpSpPr>
          <p:pic>
            <p:nvPicPr>
              <p:cNvPr id="12378" name="Ржевский район" descr="E:\Другие задачи\карты областей З от ректора\единые карты областей\Тверская область\Ржевский-район.png"/>
              <p:cNvPicPr>
                <a:picLocks noChangeAspect="1" noChangeArrowheads="1"/>
              </p:cNvPicPr>
              <p:nvPr/>
            </p:nvPicPr>
            <p:blipFill>
              <a:blip r:embed="rId14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7825" y="4572145"/>
                <a:ext cx="1066800" cy="1171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75" name="27"/>
              <p:cNvSpPr txBox="1">
                <a:spLocks noChangeArrowheads="1"/>
              </p:cNvSpPr>
              <p:nvPr/>
            </p:nvSpPr>
            <p:spPr bwMode="auto">
              <a:xfrm>
                <a:off x="4247296" y="4997294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27</a:t>
                </a:r>
              </a:p>
            </p:txBody>
          </p:sp>
        </p:grpSp>
        <p:grpSp>
          <p:nvGrpSpPr>
            <p:cNvPr id="15" name="Группа 16"/>
            <p:cNvGrpSpPr>
              <a:grpSpLocks/>
            </p:cNvGrpSpPr>
            <p:nvPr/>
          </p:nvGrpSpPr>
          <p:grpSpPr bwMode="auto">
            <a:xfrm>
              <a:off x="4501020" y="5142913"/>
              <a:ext cx="1114425" cy="733425"/>
              <a:chOff x="4501020" y="5142913"/>
              <a:chExt cx="1114425" cy="733425"/>
            </a:xfrm>
          </p:grpSpPr>
          <p:pic>
            <p:nvPicPr>
              <p:cNvPr id="12376" name="Зубцовский район" descr="E:\Другие задачи\карты областей З от ректора\единые карты областей\Тверская область\Зубцовский-район.png"/>
              <p:cNvPicPr>
                <a:picLocks noChangeAspect="1" noChangeArrowheads="1"/>
              </p:cNvPicPr>
              <p:nvPr/>
            </p:nvPicPr>
            <p:blipFill>
              <a:blip r:embed="rId15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1020" y="5142913"/>
                <a:ext cx="1114425" cy="733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73" name="9"/>
              <p:cNvSpPr txBox="1">
                <a:spLocks noChangeArrowheads="1"/>
              </p:cNvSpPr>
              <p:nvPr/>
            </p:nvSpPr>
            <p:spPr bwMode="auto">
              <a:xfrm>
                <a:off x="4929871" y="5407325"/>
                <a:ext cx="241373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9</a:t>
                </a:r>
              </a:p>
            </p:txBody>
          </p:sp>
        </p:grpSp>
        <p:grpSp>
          <p:nvGrpSpPr>
            <p:cNvPr id="16" name="Группа 17"/>
            <p:cNvGrpSpPr>
              <a:grpSpLocks/>
            </p:cNvGrpSpPr>
            <p:nvPr/>
          </p:nvGrpSpPr>
          <p:grpSpPr bwMode="auto">
            <a:xfrm>
              <a:off x="4161050" y="4224117"/>
              <a:ext cx="1495425" cy="1076325"/>
              <a:chOff x="4161050" y="4224117"/>
              <a:chExt cx="1495425" cy="1076325"/>
            </a:xfrm>
          </p:grpSpPr>
          <p:pic>
            <p:nvPicPr>
              <p:cNvPr id="12374" name="Старицкий район" descr="E:\Другие задачи\карты областей З от ректора\единые карты областей\Тверская область\Старицкий-район.png"/>
              <p:cNvPicPr>
                <a:picLocks noChangeAspect="1" noChangeArrowheads="1"/>
              </p:cNvPicPr>
              <p:nvPr/>
            </p:nvPicPr>
            <p:blipFill>
              <a:blip r:embed="rId16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1050" y="4224117"/>
                <a:ext cx="1495425" cy="1076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71" name="32"/>
              <p:cNvSpPr txBox="1">
                <a:spLocks noChangeArrowheads="1"/>
              </p:cNvSpPr>
              <p:nvPr/>
            </p:nvSpPr>
            <p:spPr bwMode="auto">
              <a:xfrm>
                <a:off x="4982623" y="4791088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32</a:t>
                </a:r>
              </a:p>
            </p:txBody>
          </p:sp>
        </p:grpSp>
        <p:grpSp>
          <p:nvGrpSpPr>
            <p:cNvPr id="17" name="Группа 18"/>
            <p:cNvGrpSpPr>
              <a:grpSpLocks/>
            </p:cNvGrpSpPr>
            <p:nvPr/>
          </p:nvGrpSpPr>
          <p:grpSpPr bwMode="auto">
            <a:xfrm>
              <a:off x="5349547" y="3765153"/>
              <a:ext cx="1533525" cy="1314450"/>
              <a:chOff x="5349547" y="3765153"/>
              <a:chExt cx="1533525" cy="1314450"/>
            </a:xfrm>
          </p:grpSpPr>
          <p:pic>
            <p:nvPicPr>
              <p:cNvPr id="83" name="Калининский район" descr="E:\Другие задачи\карты областей З от ректора\единые карты областей\Тверская область\Калининский-район.png"/>
              <p:cNvPicPr>
                <a:picLocks noChangeAspect="1" noChangeArrowheads="1"/>
              </p:cNvPicPr>
              <p:nvPr/>
            </p:nvPicPr>
            <p:blipFill>
              <a:blip r:embed="rId17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49547" y="3765153"/>
                <a:ext cx="1533525" cy="1314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469" name="10"/>
              <p:cNvSpPr txBox="1">
                <a:spLocks noChangeArrowheads="1"/>
              </p:cNvSpPr>
              <p:nvPr/>
            </p:nvSpPr>
            <p:spPr bwMode="auto">
              <a:xfrm>
                <a:off x="5835477" y="4195906"/>
                <a:ext cx="371439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0</a:t>
                </a:r>
              </a:p>
            </p:txBody>
          </p:sp>
        </p:grpSp>
        <p:grpSp>
          <p:nvGrpSpPr>
            <p:cNvPr id="18" name="Группа 19"/>
            <p:cNvGrpSpPr>
              <a:grpSpLocks/>
            </p:cNvGrpSpPr>
            <p:nvPr/>
          </p:nvGrpSpPr>
          <p:grpSpPr bwMode="auto">
            <a:xfrm>
              <a:off x="4476842" y="3457353"/>
              <a:ext cx="1057275" cy="1238250"/>
              <a:chOff x="4476842" y="3457353"/>
              <a:chExt cx="1057275" cy="1238250"/>
            </a:xfrm>
          </p:grpSpPr>
          <p:pic>
            <p:nvPicPr>
              <p:cNvPr id="12370" name="Торжокский район" descr="E:\Другие задачи\карты областей З от ректора\единые карты областей\Тверская область\Торжокский-район.png"/>
              <p:cNvPicPr>
                <a:picLocks noChangeAspect="1" noChangeArrowheads="1"/>
              </p:cNvPicPr>
              <p:nvPr/>
            </p:nvPicPr>
            <p:blipFill>
              <a:blip r:embed="rId18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76842" y="3457353"/>
                <a:ext cx="1057275" cy="1238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67" name="33"/>
              <p:cNvSpPr txBox="1">
                <a:spLocks noChangeArrowheads="1"/>
              </p:cNvSpPr>
              <p:nvPr/>
            </p:nvSpPr>
            <p:spPr bwMode="auto">
              <a:xfrm>
                <a:off x="4971217" y="3934114"/>
                <a:ext cx="371439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33</a:t>
                </a:r>
              </a:p>
            </p:txBody>
          </p:sp>
        </p:grpSp>
        <p:grpSp>
          <p:nvGrpSpPr>
            <p:cNvPr id="19" name="Группа 20"/>
            <p:cNvGrpSpPr>
              <a:grpSpLocks/>
            </p:cNvGrpSpPr>
            <p:nvPr/>
          </p:nvGrpSpPr>
          <p:grpSpPr bwMode="auto">
            <a:xfrm>
              <a:off x="3849657" y="3520365"/>
              <a:ext cx="904875" cy="742950"/>
              <a:chOff x="3849657" y="3520365"/>
              <a:chExt cx="904875" cy="742950"/>
            </a:xfrm>
          </p:grpSpPr>
          <p:pic>
            <p:nvPicPr>
              <p:cNvPr id="16464" name="Кувшиновский район" descr="E:\Другие задачи\карты областей З от ректора\единые карты областей\Тверская область\Кувшиновский-район.png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3849657" y="3520365"/>
                <a:ext cx="904875" cy="742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65" name="17"/>
              <p:cNvSpPr txBox="1">
                <a:spLocks noChangeArrowheads="1"/>
              </p:cNvSpPr>
              <p:nvPr/>
            </p:nvSpPr>
            <p:spPr bwMode="auto">
              <a:xfrm>
                <a:off x="4240550" y="3764682"/>
                <a:ext cx="371439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7</a:t>
                </a:r>
              </a:p>
            </p:txBody>
          </p:sp>
        </p:grpSp>
        <p:grpSp>
          <p:nvGrpSpPr>
            <p:cNvPr id="20" name="Группа 21"/>
            <p:cNvGrpSpPr>
              <a:grpSpLocks/>
            </p:cNvGrpSpPr>
            <p:nvPr/>
          </p:nvGrpSpPr>
          <p:grpSpPr bwMode="auto">
            <a:xfrm>
              <a:off x="4113426" y="2405207"/>
              <a:ext cx="1362075" cy="1162050"/>
              <a:chOff x="4113426" y="2405207"/>
              <a:chExt cx="1362075" cy="1162050"/>
            </a:xfrm>
          </p:grpSpPr>
          <p:pic>
            <p:nvPicPr>
              <p:cNvPr id="12366" name="Вышневолоцкий район" descr="E:\Другие задачи\карты областей З от ректора\единые карты областей\Тверская область\Вышневолоцкий-район.png"/>
              <p:cNvPicPr>
                <a:picLocks noChangeAspect="1" noChangeArrowheads="1"/>
              </p:cNvPicPr>
              <p:nvPr/>
            </p:nvPicPr>
            <p:blipFill>
              <a:blip r:embed="rId20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3426" y="2405207"/>
                <a:ext cx="1362075" cy="1162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63" name="6"/>
              <p:cNvSpPr txBox="1">
                <a:spLocks noChangeArrowheads="1"/>
              </p:cNvSpPr>
              <p:nvPr/>
            </p:nvSpPr>
            <p:spPr bwMode="auto">
              <a:xfrm>
                <a:off x="4542643" y="2889059"/>
                <a:ext cx="241373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6</a:t>
                </a:r>
              </a:p>
            </p:txBody>
          </p:sp>
        </p:grpSp>
        <p:grpSp>
          <p:nvGrpSpPr>
            <p:cNvPr id="21" name="Группа 22"/>
            <p:cNvGrpSpPr>
              <a:grpSpLocks/>
            </p:cNvGrpSpPr>
            <p:nvPr/>
          </p:nvGrpSpPr>
          <p:grpSpPr bwMode="auto">
            <a:xfrm>
              <a:off x="3766283" y="1820252"/>
              <a:ext cx="962025" cy="1038225"/>
              <a:chOff x="3766283" y="1820252"/>
              <a:chExt cx="962025" cy="1038225"/>
            </a:xfrm>
          </p:grpSpPr>
          <p:pic>
            <p:nvPicPr>
              <p:cNvPr id="16460" name="Бологовский район" descr="E:\Другие задачи\карты областей З от ректора\единые карты областей\Тверская область\Бологовский-район.png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3766283" y="1820252"/>
                <a:ext cx="962025" cy="1038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61" name="4"/>
              <p:cNvSpPr txBox="1">
                <a:spLocks noChangeArrowheads="1"/>
              </p:cNvSpPr>
              <p:nvPr/>
            </p:nvSpPr>
            <p:spPr bwMode="auto">
              <a:xfrm>
                <a:off x="4126790" y="2157156"/>
                <a:ext cx="241373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4</a:t>
                </a:r>
              </a:p>
            </p:txBody>
          </p:sp>
        </p:grpSp>
        <p:grpSp>
          <p:nvGrpSpPr>
            <p:cNvPr id="22" name="Группа 23"/>
            <p:cNvGrpSpPr>
              <a:grpSpLocks/>
            </p:cNvGrpSpPr>
            <p:nvPr/>
          </p:nvGrpSpPr>
          <p:grpSpPr bwMode="auto">
            <a:xfrm>
              <a:off x="4618251" y="1764468"/>
              <a:ext cx="1038225" cy="1019175"/>
              <a:chOff x="4618251" y="1764468"/>
              <a:chExt cx="1038225" cy="1019175"/>
            </a:xfrm>
          </p:grpSpPr>
          <p:pic>
            <p:nvPicPr>
              <p:cNvPr id="16458" name="Удомельский район" descr="E:\Другие задачи\карты областей З от ректора\единые карты областей\Тверская область\Удомельский-район.png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/>
              <a:stretch>
                <a:fillRect/>
              </a:stretch>
            </p:blipFill>
            <p:spPr bwMode="auto">
              <a:xfrm>
                <a:off x="4618251" y="1764468"/>
                <a:ext cx="1038225" cy="1019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59" name="35"/>
              <p:cNvSpPr txBox="1">
                <a:spLocks noChangeArrowheads="1"/>
              </p:cNvSpPr>
              <p:nvPr/>
            </p:nvSpPr>
            <p:spPr bwMode="auto">
              <a:xfrm>
                <a:off x="5120688" y="2147853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35</a:t>
                </a:r>
              </a:p>
            </p:txBody>
          </p:sp>
        </p:grpSp>
        <p:grpSp>
          <p:nvGrpSpPr>
            <p:cNvPr id="23" name="Группа 24"/>
            <p:cNvGrpSpPr>
              <a:grpSpLocks/>
            </p:cNvGrpSpPr>
            <p:nvPr/>
          </p:nvGrpSpPr>
          <p:grpSpPr bwMode="auto">
            <a:xfrm>
              <a:off x="4807652" y="2715136"/>
              <a:ext cx="1028700" cy="876300"/>
              <a:chOff x="4807652" y="2715136"/>
              <a:chExt cx="1028700" cy="876300"/>
            </a:xfrm>
          </p:grpSpPr>
          <p:pic>
            <p:nvPicPr>
              <p:cNvPr id="16456" name="Спировский район" descr="E:\Другие задачи\карты областей З от ректора\единые карты областей\Тверская область\Спировский-район.png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4807652" y="2715136"/>
                <a:ext cx="1028700" cy="876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57" name="31"/>
              <p:cNvSpPr txBox="1">
                <a:spLocks noChangeArrowheads="1"/>
              </p:cNvSpPr>
              <p:nvPr/>
            </p:nvSpPr>
            <p:spPr bwMode="auto">
              <a:xfrm>
                <a:off x="5246393" y="3018291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3</a:t>
                </a:r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endParaRPr lang="ru-RU" altLang="ru-RU" sz="1200" b="1">
                  <a:latin typeface="Arial" pitchFamily="34" charset="0"/>
                  <a:ea typeface="Adobe Fan Heiti Std B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24" name="Группа 25"/>
            <p:cNvGrpSpPr>
              <a:grpSpLocks/>
            </p:cNvGrpSpPr>
            <p:nvPr/>
          </p:nvGrpSpPr>
          <p:grpSpPr bwMode="auto">
            <a:xfrm>
              <a:off x="5272913" y="2945934"/>
              <a:ext cx="819150" cy="1047750"/>
              <a:chOff x="5272913" y="2945934"/>
              <a:chExt cx="819150" cy="1047750"/>
            </a:xfrm>
          </p:grpSpPr>
          <p:pic>
            <p:nvPicPr>
              <p:cNvPr id="16454" name="Лихославльский район" descr="E:\Другие задачи\карты областей З от ректора\единые карты областей\Тверская область\Лихославльский-район.png"/>
              <p:cNvPicPr>
                <a:picLocks noChangeAspect="1" noChangeArrowheads="1"/>
              </p:cNvPicPr>
              <p:nvPr/>
            </p:nvPicPr>
            <p:blipFill>
              <a:blip r:embed="rId24" cstate="print"/>
              <a:srcRect/>
              <a:stretch>
                <a:fillRect/>
              </a:stretch>
            </p:blipFill>
            <p:spPr bwMode="auto">
              <a:xfrm>
                <a:off x="5272913" y="2945934"/>
                <a:ext cx="819150" cy="1047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55" name="19"/>
              <p:cNvSpPr txBox="1">
                <a:spLocks noChangeArrowheads="1"/>
              </p:cNvSpPr>
              <p:nvPr/>
            </p:nvSpPr>
            <p:spPr bwMode="auto">
              <a:xfrm>
                <a:off x="5545564" y="3425114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9</a:t>
                </a:r>
              </a:p>
            </p:txBody>
          </p:sp>
        </p:grpSp>
        <p:grpSp>
          <p:nvGrpSpPr>
            <p:cNvPr id="25" name="Группа 26"/>
            <p:cNvGrpSpPr>
              <a:grpSpLocks/>
            </p:cNvGrpSpPr>
            <p:nvPr/>
          </p:nvGrpSpPr>
          <p:grpSpPr bwMode="auto">
            <a:xfrm>
              <a:off x="5891304" y="3017737"/>
              <a:ext cx="971550" cy="1009650"/>
              <a:chOff x="5891304" y="3017737"/>
              <a:chExt cx="971550" cy="1009650"/>
            </a:xfrm>
          </p:grpSpPr>
          <p:pic>
            <p:nvPicPr>
              <p:cNvPr id="16452" name="Рамешковский район" descr="E:\Другие задачи\карты областей З от ректора\единые карты областей\Тверская область\Рамешковский-район.png"/>
              <p:cNvPicPr>
                <a:picLocks noChangeAspect="1" noChangeArrowheads="1"/>
              </p:cNvPicPr>
              <p:nvPr/>
            </p:nvPicPr>
            <p:blipFill>
              <a:blip r:embed="rId25" cstate="print"/>
              <a:srcRect/>
              <a:stretch>
                <a:fillRect/>
              </a:stretch>
            </p:blipFill>
            <p:spPr bwMode="auto">
              <a:xfrm>
                <a:off x="5891304" y="3017737"/>
                <a:ext cx="971550" cy="1009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53" name="26"/>
              <p:cNvSpPr txBox="1">
                <a:spLocks noChangeArrowheads="1"/>
              </p:cNvSpPr>
              <p:nvPr/>
            </p:nvSpPr>
            <p:spPr bwMode="auto">
              <a:xfrm>
                <a:off x="6215927" y="3379465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26</a:t>
                </a:r>
              </a:p>
            </p:txBody>
          </p:sp>
        </p:grpSp>
        <p:grpSp>
          <p:nvGrpSpPr>
            <p:cNvPr id="26" name="Группа 27"/>
            <p:cNvGrpSpPr>
              <a:grpSpLocks/>
            </p:cNvGrpSpPr>
            <p:nvPr/>
          </p:nvGrpSpPr>
          <p:grpSpPr bwMode="auto">
            <a:xfrm>
              <a:off x="6225778" y="1923095"/>
              <a:ext cx="847725" cy="1352550"/>
              <a:chOff x="6225778" y="1923095"/>
              <a:chExt cx="847725" cy="1352550"/>
            </a:xfrm>
          </p:grpSpPr>
          <p:pic>
            <p:nvPicPr>
              <p:cNvPr id="12354" name="Бежецкий район" descr="E:\Другие задачи\карты областей З от ректора\единые карты областей\Тверская область\Бежецкий-район.png"/>
              <p:cNvPicPr>
                <a:picLocks noChangeAspect="1" noChangeArrowheads="1"/>
              </p:cNvPicPr>
              <p:nvPr/>
            </p:nvPicPr>
            <p:blipFill>
              <a:blip r:embed="rId26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25778" y="1923095"/>
                <a:ext cx="847725" cy="1352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51" name="2"/>
              <p:cNvSpPr txBox="1">
                <a:spLocks noChangeArrowheads="1"/>
              </p:cNvSpPr>
              <p:nvPr/>
            </p:nvSpPr>
            <p:spPr bwMode="auto">
              <a:xfrm>
                <a:off x="6549346" y="2582796"/>
                <a:ext cx="241373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27" name="Группа 28"/>
            <p:cNvGrpSpPr>
              <a:grpSpLocks/>
            </p:cNvGrpSpPr>
            <p:nvPr/>
          </p:nvGrpSpPr>
          <p:grpSpPr bwMode="auto">
            <a:xfrm>
              <a:off x="5449124" y="1893055"/>
              <a:ext cx="923925" cy="1219200"/>
              <a:chOff x="5449124" y="1893055"/>
              <a:chExt cx="923925" cy="1219200"/>
            </a:xfrm>
          </p:grpSpPr>
          <p:pic>
            <p:nvPicPr>
              <p:cNvPr id="16448" name="Максатихинский район" descr="E:\Другие задачи\карты областей З от ректора\единые карты областей\Тверская область\Максатихинский-район.png"/>
              <p:cNvPicPr>
                <a:picLocks noChangeAspect="1" noChangeArrowheads="1"/>
              </p:cNvPicPr>
              <p:nvPr/>
            </p:nvPicPr>
            <p:blipFill>
              <a:blip r:embed="rId27" cstate="print"/>
              <a:srcRect/>
              <a:stretch>
                <a:fillRect/>
              </a:stretch>
            </p:blipFill>
            <p:spPr bwMode="auto">
              <a:xfrm>
                <a:off x="5449124" y="1893055"/>
                <a:ext cx="923925" cy="1219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49" name="20"/>
              <p:cNvSpPr txBox="1">
                <a:spLocks noChangeArrowheads="1"/>
              </p:cNvSpPr>
              <p:nvPr/>
            </p:nvSpPr>
            <p:spPr bwMode="auto">
              <a:xfrm>
                <a:off x="5886859" y="2373978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20</a:t>
                </a:r>
              </a:p>
            </p:txBody>
          </p:sp>
        </p:grpSp>
        <p:grpSp>
          <p:nvGrpSpPr>
            <p:cNvPr id="28" name="Группа 29"/>
            <p:cNvGrpSpPr>
              <a:grpSpLocks/>
            </p:cNvGrpSpPr>
            <p:nvPr/>
          </p:nvGrpSpPr>
          <p:grpSpPr bwMode="auto">
            <a:xfrm>
              <a:off x="5273278" y="1384201"/>
              <a:ext cx="952500" cy="762000"/>
              <a:chOff x="5273278" y="1384201"/>
              <a:chExt cx="952500" cy="762000"/>
            </a:xfrm>
          </p:grpSpPr>
          <p:pic>
            <p:nvPicPr>
              <p:cNvPr id="16446" name="Лесной район" descr="E:\Другие задачи\карты областей З от ректора\единые карты областей\Тверская область\Лесной-район.png"/>
              <p:cNvPicPr>
                <a:picLocks noChangeAspect="1" noChangeArrowheads="1"/>
              </p:cNvPicPr>
              <p:nvPr/>
            </p:nvPicPr>
            <p:blipFill>
              <a:blip r:embed="rId28" cstate="print"/>
              <a:srcRect/>
              <a:stretch>
                <a:fillRect/>
              </a:stretch>
            </p:blipFill>
            <p:spPr bwMode="auto">
              <a:xfrm>
                <a:off x="5273278" y="1384201"/>
                <a:ext cx="95250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47" name="18"/>
              <p:cNvSpPr txBox="1">
                <a:spLocks noChangeArrowheads="1"/>
              </p:cNvSpPr>
              <p:nvPr/>
            </p:nvSpPr>
            <p:spPr bwMode="auto">
              <a:xfrm>
                <a:off x="5656474" y="1653064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8</a:t>
                </a:r>
              </a:p>
            </p:txBody>
          </p:sp>
        </p:grpSp>
        <p:grpSp>
          <p:nvGrpSpPr>
            <p:cNvPr id="29" name="Группа 30"/>
            <p:cNvGrpSpPr>
              <a:grpSpLocks/>
            </p:cNvGrpSpPr>
            <p:nvPr/>
          </p:nvGrpSpPr>
          <p:grpSpPr bwMode="auto">
            <a:xfrm>
              <a:off x="5892403" y="1118600"/>
              <a:ext cx="1057275" cy="781050"/>
              <a:chOff x="5892403" y="1118600"/>
              <a:chExt cx="1057275" cy="781050"/>
            </a:xfrm>
          </p:grpSpPr>
          <p:pic>
            <p:nvPicPr>
              <p:cNvPr id="16444" name="Сандовский район" descr="E:\Другие задачи\карты областей З от ректора\единые карты областей\Тверская область\Сандовский-район.png"/>
              <p:cNvPicPr>
                <a:picLocks noChangeAspect="1" noChangeArrowheads="1"/>
              </p:cNvPicPr>
              <p:nvPr/>
            </p:nvPicPr>
            <p:blipFill>
              <a:blip r:embed="rId29" cstate="print"/>
              <a:srcRect/>
              <a:stretch>
                <a:fillRect/>
              </a:stretch>
            </p:blipFill>
            <p:spPr bwMode="auto">
              <a:xfrm>
                <a:off x="5892403" y="1118600"/>
                <a:ext cx="1057275" cy="781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45" name="28"/>
              <p:cNvSpPr txBox="1">
                <a:spLocks noChangeArrowheads="1"/>
              </p:cNvSpPr>
              <p:nvPr/>
            </p:nvSpPr>
            <p:spPr bwMode="auto">
              <a:xfrm>
                <a:off x="6345430" y="1389972"/>
                <a:ext cx="371439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28</a:t>
                </a:r>
              </a:p>
            </p:txBody>
          </p:sp>
        </p:grpSp>
        <p:grpSp>
          <p:nvGrpSpPr>
            <p:cNvPr id="30" name="Группа 31"/>
            <p:cNvGrpSpPr>
              <a:grpSpLocks/>
            </p:cNvGrpSpPr>
            <p:nvPr/>
          </p:nvGrpSpPr>
          <p:grpSpPr bwMode="auto">
            <a:xfrm>
              <a:off x="6665027" y="671657"/>
              <a:ext cx="971550" cy="971550"/>
              <a:chOff x="6665027" y="671657"/>
              <a:chExt cx="971550" cy="971550"/>
            </a:xfrm>
          </p:grpSpPr>
          <p:pic>
            <p:nvPicPr>
              <p:cNvPr id="16442" name="Весьегонский район" descr="E:\Другие задачи\карты областей З от ректора\единые карты областей\Тверская область\Весьегонский-район.png"/>
              <p:cNvPicPr>
                <a:picLocks noChangeAspect="1" noChangeArrowheads="1"/>
              </p:cNvPicPr>
              <p:nvPr/>
            </p:nvPicPr>
            <p:blipFill>
              <a:blip r:embed="rId30" cstate="print"/>
              <a:srcRect/>
              <a:stretch>
                <a:fillRect/>
              </a:stretch>
            </p:blipFill>
            <p:spPr bwMode="auto">
              <a:xfrm>
                <a:off x="6665027" y="671657"/>
                <a:ext cx="971550" cy="971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43" name="5"/>
              <p:cNvSpPr txBox="1">
                <a:spLocks noChangeArrowheads="1"/>
              </p:cNvSpPr>
              <p:nvPr/>
            </p:nvSpPr>
            <p:spPr bwMode="auto">
              <a:xfrm>
                <a:off x="7073502" y="1028755"/>
                <a:ext cx="241373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5</a:t>
                </a:r>
              </a:p>
            </p:txBody>
          </p:sp>
        </p:grpSp>
        <p:grpSp>
          <p:nvGrpSpPr>
            <p:cNvPr id="31" name="Группа 32"/>
            <p:cNvGrpSpPr>
              <a:grpSpLocks/>
            </p:cNvGrpSpPr>
            <p:nvPr/>
          </p:nvGrpSpPr>
          <p:grpSpPr bwMode="auto">
            <a:xfrm>
              <a:off x="6297582" y="1608038"/>
              <a:ext cx="809625" cy="628650"/>
              <a:chOff x="6297582" y="1608038"/>
              <a:chExt cx="809625" cy="628650"/>
            </a:xfrm>
          </p:grpSpPr>
          <p:pic>
            <p:nvPicPr>
              <p:cNvPr id="12344" name="Молоковский район" descr="E:\Другие задачи\карты областей З от ректора\единые карты областей\Тверская область\Молоковский-район.png"/>
              <p:cNvPicPr>
                <a:picLocks noChangeAspect="1" noChangeArrowheads="1"/>
              </p:cNvPicPr>
              <p:nvPr/>
            </p:nvPicPr>
            <p:blipFill>
              <a:blip r:embed="rId31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97582" y="1608038"/>
                <a:ext cx="809625" cy="628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41" name="21"/>
              <p:cNvSpPr txBox="1">
                <a:spLocks noChangeArrowheads="1"/>
              </p:cNvSpPr>
              <p:nvPr/>
            </p:nvSpPr>
            <p:spPr bwMode="auto">
              <a:xfrm>
                <a:off x="6649641" y="1822683"/>
                <a:ext cx="371439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</a:t>
                </a:r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endParaRPr lang="ru-RU" altLang="ru-RU" sz="1200" b="1">
                  <a:latin typeface="Arial" pitchFamily="34" charset="0"/>
                  <a:ea typeface="Adobe Fan Heiti Std B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64" name="Группа 33"/>
            <p:cNvGrpSpPr>
              <a:grpSpLocks/>
            </p:cNvGrpSpPr>
            <p:nvPr/>
          </p:nvGrpSpPr>
          <p:grpSpPr bwMode="auto">
            <a:xfrm>
              <a:off x="6906083" y="1518649"/>
              <a:ext cx="876300" cy="895350"/>
              <a:chOff x="6906083" y="1518649"/>
              <a:chExt cx="876300" cy="895350"/>
            </a:xfrm>
          </p:grpSpPr>
          <p:pic>
            <p:nvPicPr>
              <p:cNvPr id="16438" name="Краснохолмский район" descr="E:\Другие задачи\карты областей З от ректора\единые карты областей\Тверская область\Краснохолмский-район.png"/>
              <p:cNvPicPr>
                <a:picLocks noChangeAspect="1" noChangeArrowheads="1"/>
              </p:cNvPicPr>
              <p:nvPr/>
            </p:nvPicPr>
            <p:blipFill>
              <a:blip r:embed="rId32" cstate="print"/>
              <a:srcRect/>
              <a:stretch>
                <a:fillRect/>
              </a:stretch>
            </p:blipFill>
            <p:spPr bwMode="auto">
              <a:xfrm>
                <a:off x="6906083" y="1518649"/>
                <a:ext cx="876300" cy="895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39" name="16"/>
              <p:cNvSpPr txBox="1">
                <a:spLocks noChangeArrowheads="1"/>
              </p:cNvSpPr>
              <p:nvPr/>
            </p:nvSpPr>
            <p:spPr bwMode="auto">
              <a:xfrm>
                <a:off x="7158727" y="1888846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6</a:t>
                </a:r>
              </a:p>
            </p:txBody>
          </p:sp>
        </p:grpSp>
        <p:grpSp>
          <p:nvGrpSpPr>
            <p:cNvPr id="65" name="Группа 34"/>
            <p:cNvGrpSpPr>
              <a:grpSpLocks/>
            </p:cNvGrpSpPr>
            <p:nvPr/>
          </p:nvGrpSpPr>
          <p:grpSpPr bwMode="auto">
            <a:xfrm>
              <a:off x="6954074" y="2233757"/>
              <a:ext cx="657225" cy="632353"/>
              <a:chOff x="6954074" y="2233757"/>
              <a:chExt cx="657225" cy="632353"/>
            </a:xfrm>
          </p:grpSpPr>
          <p:pic>
            <p:nvPicPr>
              <p:cNvPr id="12340" name="Сонковский район" descr="E:\Другие задачи\карты областей З от ректора\единые карты областей\Тверская область\Сонковский-район.png"/>
              <p:cNvPicPr>
                <a:picLocks noChangeAspect="1" noChangeArrowheads="1"/>
              </p:cNvPicPr>
              <p:nvPr/>
            </p:nvPicPr>
            <p:blipFill>
              <a:blip r:embed="rId33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54074" y="2233757"/>
                <a:ext cx="657225" cy="590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37" name="30"/>
              <p:cNvSpPr txBox="1">
                <a:spLocks noChangeArrowheads="1"/>
              </p:cNvSpPr>
              <p:nvPr/>
            </p:nvSpPr>
            <p:spPr bwMode="auto">
              <a:xfrm>
                <a:off x="7146553" y="2454120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30</a:t>
                </a:r>
              </a:p>
            </p:txBody>
          </p:sp>
        </p:grpSp>
        <p:grpSp>
          <p:nvGrpSpPr>
            <p:cNvPr id="66" name="Группа 35"/>
            <p:cNvGrpSpPr>
              <a:grpSpLocks/>
            </p:cNvGrpSpPr>
            <p:nvPr/>
          </p:nvGrpSpPr>
          <p:grpSpPr bwMode="auto">
            <a:xfrm>
              <a:off x="6936490" y="2711473"/>
              <a:ext cx="885825" cy="517774"/>
              <a:chOff x="6936490" y="2711473"/>
              <a:chExt cx="885825" cy="517774"/>
            </a:xfrm>
          </p:grpSpPr>
          <p:pic>
            <p:nvPicPr>
              <p:cNvPr id="16434" name="Кесовогорский район" descr="E:\Другие задачи\карты областей З от ректора\единые карты областей\Тверская область\Кесовогорский-район.png"/>
              <p:cNvPicPr>
                <a:picLocks noChangeAspect="1" noChangeArrowheads="1"/>
              </p:cNvPicPr>
              <p:nvPr/>
            </p:nvPicPr>
            <p:blipFill>
              <a:blip r:embed="rId34" cstate="print"/>
              <a:srcRect/>
              <a:stretch>
                <a:fillRect/>
              </a:stretch>
            </p:blipFill>
            <p:spPr bwMode="auto">
              <a:xfrm>
                <a:off x="6936490" y="2711473"/>
                <a:ext cx="885825" cy="514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35" name="13"/>
              <p:cNvSpPr txBox="1">
                <a:spLocks noChangeArrowheads="1"/>
              </p:cNvSpPr>
              <p:nvPr/>
            </p:nvSpPr>
            <p:spPr bwMode="auto">
              <a:xfrm>
                <a:off x="7224721" y="2817257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3</a:t>
                </a:r>
              </a:p>
            </p:txBody>
          </p:sp>
        </p:grpSp>
        <p:grpSp>
          <p:nvGrpSpPr>
            <p:cNvPr id="67" name="Группа 36"/>
            <p:cNvGrpSpPr>
              <a:grpSpLocks/>
            </p:cNvGrpSpPr>
            <p:nvPr/>
          </p:nvGrpSpPr>
          <p:grpSpPr bwMode="auto">
            <a:xfrm>
              <a:off x="6830616" y="2916261"/>
              <a:ext cx="1238250" cy="790575"/>
              <a:chOff x="6830616" y="2916261"/>
              <a:chExt cx="1238250" cy="790575"/>
            </a:xfrm>
          </p:grpSpPr>
          <p:pic>
            <p:nvPicPr>
              <p:cNvPr id="12336" name="Кашинский район" descr="E:\Другие задачи\карты областей З от ректора\единые карты областей\Тверская область\Кашинский-район.png"/>
              <p:cNvPicPr>
                <a:picLocks noChangeAspect="1" noChangeArrowheads="1"/>
              </p:cNvPicPr>
              <p:nvPr/>
            </p:nvPicPr>
            <p:blipFill>
              <a:blip r:embed="rId35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0616" y="2916261"/>
                <a:ext cx="1238250" cy="790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33" name="12"/>
              <p:cNvSpPr txBox="1">
                <a:spLocks noChangeArrowheads="1"/>
              </p:cNvSpPr>
              <p:nvPr/>
            </p:nvSpPr>
            <p:spPr bwMode="auto">
              <a:xfrm>
                <a:off x="7443604" y="3250023"/>
                <a:ext cx="371439" cy="4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68" name="Группа 37"/>
            <p:cNvGrpSpPr>
              <a:grpSpLocks/>
            </p:cNvGrpSpPr>
            <p:nvPr/>
          </p:nvGrpSpPr>
          <p:grpSpPr bwMode="auto">
            <a:xfrm>
              <a:off x="6700563" y="3391779"/>
              <a:ext cx="1076325" cy="1000125"/>
              <a:chOff x="6700563" y="3391779"/>
              <a:chExt cx="1076325" cy="1000125"/>
            </a:xfrm>
          </p:grpSpPr>
          <p:pic>
            <p:nvPicPr>
              <p:cNvPr id="12334" name="Кимрский район" descr="E:\Другие задачи\карты областей З от ректора\единые карты областей\Тверская область\Кимрский-район.png"/>
              <p:cNvPicPr>
                <a:picLocks noChangeAspect="1" noChangeArrowheads="1"/>
              </p:cNvPicPr>
              <p:nvPr/>
            </p:nvPicPr>
            <p:blipFill>
              <a:blip r:embed="rId36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00563" y="3391779"/>
                <a:ext cx="1076325" cy="1000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31" name="14"/>
              <p:cNvSpPr txBox="1">
                <a:spLocks noChangeArrowheads="1"/>
              </p:cNvSpPr>
              <p:nvPr/>
            </p:nvSpPr>
            <p:spPr bwMode="auto">
              <a:xfrm>
                <a:off x="7135372" y="3880594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4</a:t>
                </a:r>
              </a:p>
            </p:txBody>
          </p:sp>
        </p:grpSp>
        <p:grpSp>
          <p:nvGrpSpPr>
            <p:cNvPr id="69" name="Группа 38"/>
            <p:cNvGrpSpPr>
              <a:grpSpLocks/>
            </p:cNvGrpSpPr>
            <p:nvPr/>
          </p:nvGrpSpPr>
          <p:grpSpPr bwMode="auto">
            <a:xfrm>
              <a:off x="7606538" y="3327301"/>
              <a:ext cx="723900" cy="1076325"/>
              <a:chOff x="7606538" y="3327301"/>
              <a:chExt cx="723900" cy="1076325"/>
            </a:xfrm>
          </p:grpSpPr>
          <p:pic>
            <p:nvPicPr>
              <p:cNvPr id="12332" name="Калязинский район" descr="E:\Другие задачи\карты областей З от ректора\единые карты областей\Тверская область\Калязинский-район.png"/>
              <p:cNvPicPr>
                <a:picLocks noChangeAspect="1" noChangeArrowheads="1"/>
              </p:cNvPicPr>
              <p:nvPr/>
            </p:nvPicPr>
            <p:blipFill>
              <a:blip r:embed="rId37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06538" y="3327301"/>
                <a:ext cx="723900" cy="1076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29" name="11"/>
              <p:cNvSpPr txBox="1">
                <a:spLocks noChangeArrowheads="1"/>
              </p:cNvSpPr>
              <p:nvPr/>
            </p:nvSpPr>
            <p:spPr bwMode="auto">
              <a:xfrm>
                <a:off x="7892879" y="3706835"/>
                <a:ext cx="358482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r>
                  <a:rPr lang="en-US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</a:t>
                </a:r>
                <a:endParaRPr lang="ru-RU" altLang="ru-RU" sz="1200" b="1">
                  <a:latin typeface="Arial" pitchFamily="34" charset="0"/>
                  <a:ea typeface="Adobe Fan Heiti Std B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70" name="Группа 39"/>
            <p:cNvGrpSpPr>
              <a:grpSpLocks/>
            </p:cNvGrpSpPr>
            <p:nvPr/>
          </p:nvGrpSpPr>
          <p:grpSpPr bwMode="auto">
            <a:xfrm>
              <a:off x="6147379" y="4123005"/>
              <a:ext cx="1057275" cy="962025"/>
              <a:chOff x="6147379" y="4123005"/>
              <a:chExt cx="1057275" cy="962025"/>
            </a:xfrm>
          </p:grpSpPr>
          <p:pic>
            <p:nvPicPr>
              <p:cNvPr id="12330" name="Конаковский район" descr="E:\Другие задачи\карты областей З от ректора\единые карты областей\Тверская область\Конаковский-район.png"/>
              <p:cNvPicPr>
                <a:picLocks noChangeAspect="1" noChangeArrowheads="1"/>
              </p:cNvPicPr>
              <p:nvPr/>
            </p:nvPicPr>
            <p:blipFill>
              <a:blip r:embed="rId38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47379" y="4123005"/>
                <a:ext cx="1057275" cy="962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27" name="15"/>
              <p:cNvSpPr txBox="1">
                <a:spLocks noChangeArrowheads="1"/>
              </p:cNvSpPr>
              <p:nvPr/>
            </p:nvSpPr>
            <p:spPr bwMode="auto">
              <a:xfrm>
                <a:off x="6748732" y="4345523"/>
                <a:ext cx="371439" cy="41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latin typeface="Arial" pitchFamily="34" charset="0"/>
                    <a:ea typeface="Adobe Fan Heiti Std B" pitchFamily="34" charset="-128"/>
                    <a:cs typeface="Arial" pitchFamily="34" charset="0"/>
                  </a:rPr>
                  <a:t>15</a:t>
                </a:r>
              </a:p>
            </p:txBody>
          </p:sp>
        </p:grpSp>
      </p:grpSp>
      <p:sp>
        <p:nvSpPr>
          <p:cNvPr id="114" name="Прямоугольник 113"/>
          <p:cNvSpPr/>
          <p:nvPr/>
        </p:nvSpPr>
        <p:spPr>
          <a:xfrm>
            <a:off x="0" y="0"/>
            <a:ext cx="9468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Распределение новых мощностей на примере Тверской области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6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TextBox 116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sp>
        <p:nvSpPr>
          <p:cNvPr id="12320" name="Прямоугольник 12319"/>
          <p:cNvSpPr/>
          <p:nvPr/>
        </p:nvSpPr>
        <p:spPr>
          <a:xfrm>
            <a:off x="251520" y="4725144"/>
            <a:ext cx="432048" cy="3600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1" name="Трапеция 12320"/>
          <p:cNvSpPr/>
          <p:nvPr/>
        </p:nvSpPr>
        <p:spPr>
          <a:xfrm>
            <a:off x="1259632" y="4653136"/>
            <a:ext cx="6589240" cy="46613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районы, с наиболее развитой сырьевой обеспеченностью и недостаточно развитой инфраструктурой, включенные в схему строительства объектов</a:t>
            </a:r>
            <a:endParaRPr lang="ru-RU" sz="1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0" y="5373216"/>
            <a:ext cx="9144000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0" y="5301208"/>
            <a:ext cx="1327608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28600" indent="-228600"/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ru-RU" sz="9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Андреапольский</a:t>
            </a:r>
            <a:endParaRPr lang="ru-RU" sz="9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Бежецкий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3. Бельский</a:t>
            </a:r>
          </a:p>
          <a:p>
            <a:pPr marL="228600" indent="-2286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Бологовский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5. Весьегонский</a:t>
            </a:r>
          </a:p>
          <a:p>
            <a:pPr marL="228600" indent="-2286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6.Вышневолоцкий</a:t>
            </a:r>
          </a:p>
          <a:p>
            <a:pPr marL="228600" indent="-2286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7. Жарковский</a:t>
            </a:r>
          </a:p>
          <a:p>
            <a:pPr marL="228600" indent="-228600"/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9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27584" y="4725144"/>
            <a:ext cx="43204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– 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1475656" y="5396061"/>
            <a:ext cx="2016224" cy="14619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/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8. </a:t>
            </a:r>
            <a:r>
              <a:rPr lang="ru-RU" sz="9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Западнодвинский</a:t>
            </a:r>
            <a:endParaRPr lang="ru-RU" sz="9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Зубцовский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10. Калининский</a:t>
            </a:r>
          </a:p>
          <a:p>
            <a:pPr marL="342900" indent="-3429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11.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Калязинский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12.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Кашинский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13.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Кесовогорский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14. Кимрский</a:t>
            </a:r>
          </a:p>
          <a:p>
            <a:pPr marL="342900" indent="-342900"/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3203848" y="5426839"/>
            <a:ext cx="1872208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15. Конаковский</a:t>
            </a:r>
          </a:p>
          <a:p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16. </a:t>
            </a:r>
            <a:r>
              <a:rPr lang="ru-RU" sz="9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Краснохолмск</a:t>
            </a:r>
            <a:endParaRPr lang="ru-RU" sz="9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17.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Кувшиновский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18. Лесной</a:t>
            </a: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19.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Лихославсльский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20.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Максатихинский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21.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Молоковский</a:t>
            </a:r>
            <a:endParaRPr lang="ru-RU" sz="9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12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1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4932040" y="5426839"/>
            <a:ext cx="2160240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22.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Нелидовский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23. </a:t>
            </a:r>
            <a:r>
              <a:rPr lang="ru-RU" sz="9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Олененский</a:t>
            </a:r>
            <a:endParaRPr lang="ru-RU" sz="9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24.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Осташковский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25.Пеновский</a:t>
            </a: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26.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Рамешковский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27. Ржевский</a:t>
            </a: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28.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Сандовский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1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6444208" y="5373216"/>
            <a:ext cx="2016224" cy="16773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29.Селижаровский</a:t>
            </a:r>
          </a:p>
          <a:p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30.Сонковский </a:t>
            </a:r>
          </a:p>
          <a:p>
            <a:pPr marL="342900" indent="-3429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31.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Спировский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32. Старицкий</a:t>
            </a:r>
          </a:p>
          <a:p>
            <a:pPr marL="342900" indent="-3429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33.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Торожокский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34.Торопецкий</a:t>
            </a:r>
          </a:p>
          <a:p>
            <a:pPr marL="342900" indent="-3429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35. </a:t>
            </a:r>
            <a:r>
              <a:rPr lang="ru-RU" sz="9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Удомельский</a:t>
            </a:r>
            <a:endParaRPr lang="ru-RU" sz="9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7884368" y="5445224"/>
            <a:ext cx="172819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/>
            <a:r>
              <a:rPr lang="ru-RU" sz="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36. </a:t>
            </a:r>
            <a:r>
              <a:rPr lang="ru-RU" sz="9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Фировский</a:t>
            </a:r>
            <a:endParaRPr lang="ru-RU" sz="9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4788024" y="836712"/>
            <a:ext cx="2952328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5148064" y="1340768"/>
            <a:ext cx="21602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>
            <a:off x="4716016" y="836712"/>
            <a:ext cx="309634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Валовые сборы картофеля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7636857" y="836712"/>
            <a:ext cx="168767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341 тыс. т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5004048" y="1340768"/>
            <a:ext cx="24482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Ёмкость новых хранилищ: 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4211960" y="2492896"/>
            <a:ext cx="122413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4067944" y="2420888"/>
            <a:ext cx="15121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для картофеля 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5796136" y="2492896"/>
            <a:ext cx="122413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7236296" y="2492896"/>
            <a:ext cx="122413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рямоугольник 163"/>
          <p:cNvSpPr/>
          <p:nvPr/>
        </p:nvSpPr>
        <p:spPr>
          <a:xfrm>
            <a:off x="3131840" y="5157192"/>
            <a:ext cx="259474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Районы Тверской области: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4211960" y="3068960"/>
            <a:ext cx="12506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12 тыс. т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96136" y="3068960"/>
            <a:ext cx="118654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56 тыс. т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7380312" y="3068960"/>
            <a:ext cx="96212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 тыс. т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5724128" y="2420888"/>
            <a:ext cx="13681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для овощей  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7236296" y="2420888"/>
            <a:ext cx="12961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для фруктов 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Стрелка вниз 179"/>
          <p:cNvSpPr/>
          <p:nvPr/>
        </p:nvSpPr>
        <p:spPr>
          <a:xfrm rot="2362861">
            <a:off x="5093443" y="2021893"/>
            <a:ext cx="235147" cy="365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Стрелка вниз 180"/>
          <p:cNvSpPr/>
          <p:nvPr/>
        </p:nvSpPr>
        <p:spPr>
          <a:xfrm>
            <a:off x="6228184" y="206084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Стрелка вниз 181"/>
          <p:cNvSpPr/>
          <p:nvPr/>
        </p:nvSpPr>
        <p:spPr>
          <a:xfrm rot="19188416">
            <a:off x="7324884" y="2095624"/>
            <a:ext cx="240402" cy="362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8</a:t>
            </a:fld>
            <a:endParaRPr lang="ru-RU" b="1" dirty="0">
              <a:latin typeface="+mj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644008" y="3645024"/>
            <a:ext cx="4320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Доходы фермеров в результате создания хранилищ для картофеля 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363 591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млн. руб.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2339752" y="692696"/>
            <a:ext cx="2444750" cy="579438"/>
          </a:xfrm>
        </p:spPr>
        <p:txBody>
          <a:bodyPr/>
          <a:lstStyle/>
          <a:p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Тамбовская область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0" y="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Распределение новых мощностей на примере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Тамбовской области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7" name="Picture 2" descr="http://yt3.ggpht.com/-uD07maf7uWI/AAAAAAAAAAI/AAAAAAAAAAA/di6R27RDBWo/s900-c-k-no/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3" y="6487882"/>
            <a:ext cx="297332" cy="3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TextBox 107"/>
          <p:cNvSpPr txBox="1"/>
          <p:nvPr/>
        </p:nvSpPr>
        <p:spPr>
          <a:xfrm>
            <a:off x="336706" y="6526765"/>
            <a:ext cx="2200915" cy="234837"/>
          </a:xfrm>
          <a:prstGeom prst="rect">
            <a:avLst/>
          </a:prstGeom>
          <a:noFill/>
        </p:spPr>
        <p:txBody>
          <a:bodyPr wrap="none" lIns="80165" tIns="40083" rIns="80165" bIns="40083">
            <a:spAutoFit/>
          </a:bodyPr>
          <a:lstStyle/>
          <a:p>
            <a:pPr>
              <a:defRPr/>
            </a:pPr>
            <a:r>
              <a:rPr lang="ru-RU" sz="1000" cap="all" dirty="0" err="1">
                <a:latin typeface="+mj-lt"/>
              </a:rPr>
              <a:t>Мгуту</a:t>
            </a:r>
            <a:r>
              <a:rPr lang="ru-RU" sz="1000" cap="all" dirty="0">
                <a:latin typeface="+mj-lt"/>
              </a:rPr>
              <a:t>  </a:t>
            </a:r>
            <a:r>
              <a:rPr lang="ru-RU" sz="1000" dirty="0">
                <a:latin typeface="+mj-lt"/>
              </a:rPr>
              <a:t>им</a:t>
            </a:r>
            <a:r>
              <a:rPr lang="ru-RU" sz="1000" cap="all" dirty="0">
                <a:latin typeface="+mj-lt"/>
              </a:rPr>
              <a:t>. К.Г.Разумовского (</a:t>
            </a:r>
            <a:r>
              <a:rPr lang="ru-RU" sz="1000" cap="all" dirty="0" err="1">
                <a:latin typeface="+mj-lt"/>
              </a:rPr>
              <a:t>Пку</a:t>
            </a:r>
            <a:r>
              <a:rPr lang="ru-RU" sz="1000" cap="all" dirty="0">
                <a:latin typeface="+mj-lt"/>
              </a:rPr>
              <a:t>)</a:t>
            </a:r>
          </a:p>
        </p:txBody>
      </p:sp>
      <p:sp>
        <p:nvSpPr>
          <p:cNvPr id="114" name="Трапеция 113"/>
          <p:cNvSpPr/>
          <p:nvPr/>
        </p:nvSpPr>
        <p:spPr>
          <a:xfrm>
            <a:off x="1907704" y="4509120"/>
            <a:ext cx="6948264" cy="46613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районы, с наиболее развитой сырьевой обеспеченностью и      недостаточно развитой инфраструктурой, включенные в схему строительства объектов</a:t>
            </a:r>
            <a:endParaRPr lang="ru-RU" sz="1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95536" y="4653136"/>
            <a:ext cx="481022" cy="3739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179512" y="5301208"/>
            <a:ext cx="8964488" cy="12515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179512" y="5288340"/>
            <a:ext cx="3563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Бондарский район 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Гавриловский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 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Жердевский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Знаменский район 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Инжавинский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 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Кирсановский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Мичуринский район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Мордовский район</a:t>
            </a:r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endParaRPr lang="ru-RU" sz="1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sz="1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203848" y="5373216"/>
            <a:ext cx="225626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28600" indent="-228600"/>
            <a:r>
              <a:rPr lang="ru-RU" alt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9. </a:t>
            </a: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Моршанский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10. Мучкапский район 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11. Никифоровский район 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12. Первомайский район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13. Петровский район 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14. </a:t>
            </a: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Пичаевский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15. </a:t>
            </a: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Рассказовский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16. </a:t>
            </a: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Ржаксинский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 </a:t>
            </a:r>
            <a:endParaRPr lang="ru-RU" sz="9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6156176" y="5445224"/>
            <a:ext cx="2031325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28600" indent="-228600"/>
            <a:r>
              <a:rPr lang="ru-RU" sz="9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17.  </a:t>
            </a: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Сампурский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18. Сосновский район	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19. </a:t>
            </a: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Староюрьевский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 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20. Тамбовский район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21. Токарёвский район	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22. </a:t>
            </a: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Уваровский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 	</a:t>
            </a:r>
          </a:p>
          <a:p>
            <a:pPr marL="228600" indent="-228600"/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23. </a:t>
            </a:r>
            <a:r>
              <a:rPr lang="ru-RU" altLang="ru-RU" sz="900" b="1" dirty="0" err="1" smtClean="0">
                <a:latin typeface="Arial" pitchFamily="34" charset="0"/>
                <a:cs typeface="Arial" pitchFamily="34" charset="0"/>
              </a:rPr>
              <a:t>Умётский</a:t>
            </a:r>
            <a:r>
              <a:rPr lang="ru-RU" altLang="ru-RU" sz="900" b="1" dirty="0" smtClean="0">
                <a:latin typeface="Arial" pitchFamily="34" charset="0"/>
                <a:cs typeface="Arial" pitchFamily="34" charset="0"/>
              </a:rPr>
              <a:t> район</a:t>
            </a:r>
          </a:p>
          <a:p>
            <a:pPr marL="342900" indent="-342900"/>
            <a:endParaRPr lang="ru-RU" sz="1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 rot="10800000" flipH="1" flipV="1">
            <a:off x="8015765" y="6359708"/>
            <a:ext cx="1128236" cy="498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fld id="{78EF0ACC-3538-4627-B465-71AEC527493D}" type="slidenum">
              <a:rPr lang="ru-RU" b="1">
                <a:latin typeface="+mj-lt"/>
              </a:rPr>
              <a:pPr algn="ctr">
                <a:defRPr/>
              </a:pPr>
              <a:t>9</a:t>
            </a:fld>
            <a:endParaRPr lang="ru-RU" b="1" dirty="0">
              <a:latin typeface="+mj-lt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203848" y="5013176"/>
            <a:ext cx="283628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Районы Тамбовской области: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1187624" y="4653136"/>
            <a:ext cx="37702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– 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4788024" y="836712"/>
            <a:ext cx="2952328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4716016" y="836712"/>
            <a:ext cx="309634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Валовые сборы картофеля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5148064" y="1340768"/>
            <a:ext cx="21602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5076056" y="1340768"/>
            <a:ext cx="24482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Ёмкость новых хранилищ: 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4355976" y="2420888"/>
            <a:ext cx="122413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5868144" y="2420888"/>
            <a:ext cx="122413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7236296" y="2420888"/>
            <a:ext cx="122413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4211960" y="2348880"/>
            <a:ext cx="15121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для картофеля 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868144" y="2348880"/>
            <a:ext cx="13681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для овощей  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7236296" y="2420888"/>
            <a:ext cx="12961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для фруктов 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Стрелка вниз 138"/>
          <p:cNvSpPr/>
          <p:nvPr/>
        </p:nvSpPr>
        <p:spPr>
          <a:xfrm rot="2362861">
            <a:off x="4949426" y="2021892"/>
            <a:ext cx="235147" cy="365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Стрелка вниз 139"/>
          <p:cNvSpPr/>
          <p:nvPr/>
        </p:nvSpPr>
        <p:spPr>
          <a:xfrm>
            <a:off x="6300192" y="206084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трелка вниз 140"/>
          <p:cNvSpPr/>
          <p:nvPr/>
        </p:nvSpPr>
        <p:spPr>
          <a:xfrm rot="19188416">
            <a:off x="7180870" y="2023616"/>
            <a:ext cx="240402" cy="362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4355976" y="2996952"/>
            <a:ext cx="12506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33</a:t>
            </a:r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тыс. т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940152" y="2996952"/>
            <a:ext cx="105830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тыс. т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7380312" y="3068960"/>
            <a:ext cx="96212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ru-RU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тыс. т</a:t>
            </a:r>
            <a:endParaRPr lang="ru-RU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596337" y="836712"/>
            <a:ext cx="17281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522,3</a:t>
            </a:r>
            <a:r>
              <a:rPr lang="ru-RU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тыс. т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7" name="Группа 2"/>
          <p:cNvGrpSpPr>
            <a:grpSpLocks/>
          </p:cNvGrpSpPr>
          <p:nvPr/>
        </p:nvGrpSpPr>
        <p:grpSpPr bwMode="auto">
          <a:xfrm>
            <a:off x="251520" y="1052736"/>
            <a:ext cx="3600400" cy="2088232"/>
            <a:chOff x="395058" y="980728"/>
            <a:chExt cx="4705828" cy="5257800"/>
          </a:xfrm>
        </p:grpSpPr>
        <p:pic>
          <p:nvPicPr>
            <p:cNvPr id="148" name="Большая карта наложения" descr="E:\Другие задачи\карты областей З от ректора\единые карты областей\Тамбовская область\Тамбовская-область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980728"/>
              <a:ext cx="470535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9" name="Группа 4"/>
            <p:cNvGrpSpPr>
              <a:grpSpLocks/>
            </p:cNvGrpSpPr>
            <p:nvPr/>
          </p:nvGrpSpPr>
          <p:grpSpPr bwMode="auto">
            <a:xfrm>
              <a:off x="2813310" y="2582802"/>
              <a:ext cx="1285875" cy="828675"/>
              <a:chOff x="2813310" y="2582802"/>
              <a:chExt cx="1285875" cy="828675"/>
            </a:xfrm>
          </p:grpSpPr>
          <p:pic>
            <p:nvPicPr>
              <p:cNvPr id="216" name="Бондарский район" descr="E:\Другие задачи\карты областей З от ректора\единые карты областей\Тамбовская область\Бондарский-район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3310" y="2582802"/>
                <a:ext cx="1285875" cy="828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7" name="1"/>
              <p:cNvSpPr txBox="1">
                <a:spLocks noChangeArrowheads="1"/>
              </p:cNvSpPr>
              <p:nvPr/>
            </p:nvSpPr>
            <p:spPr bwMode="auto">
              <a:xfrm>
                <a:off x="3292555" y="2801332"/>
                <a:ext cx="151217" cy="257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endParaRPr lang="ru-RU" altLang="ru-RU" sz="1200" b="1">
                  <a:ea typeface="Adobe Fan Heiti Std B" pitchFamily="34" charset="-128"/>
                  <a:cs typeface="Aharoni" pitchFamily="2" charset="-79"/>
                </a:endParaRPr>
              </a:p>
            </p:txBody>
          </p:sp>
        </p:grpSp>
        <p:grpSp>
          <p:nvGrpSpPr>
            <p:cNvPr id="150" name="Группа 5"/>
            <p:cNvGrpSpPr>
              <a:grpSpLocks/>
            </p:cNvGrpSpPr>
            <p:nvPr/>
          </p:nvGrpSpPr>
          <p:grpSpPr bwMode="auto">
            <a:xfrm>
              <a:off x="3784127" y="2617239"/>
              <a:ext cx="962025" cy="847725"/>
              <a:chOff x="3784127" y="2617239"/>
              <a:chExt cx="962025" cy="847725"/>
            </a:xfrm>
          </p:grpSpPr>
          <p:pic>
            <p:nvPicPr>
              <p:cNvPr id="214" name="Гавриловский район" descr="E:\Другие задачи\карты областей З от ректора\единые карты областей\Тамбовская область\Гавриловский-район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4127" y="2617239"/>
                <a:ext cx="962025" cy="847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" name="2"/>
              <p:cNvSpPr txBox="1">
                <a:spLocks noChangeArrowheads="1"/>
              </p:cNvSpPr>
              <p:nvPr/>
            </p:nvSpPr>
            <p:spPr bwMode="auto">
              <a:xfrm>
                <a:off x="4189530" y="2947870"/>
                <a:ext cx="151251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2</a:t>
                </a:r>
              </a:p>
            </p:txBody>
          </p:sp>
        </p:grpSp>
        <p:grpSp>
          <p:nvGrpSpPr>
            <p:cNvPr id="151" name="Группа 6"/>
            <p:cNvGrpSpPr>
              <a:grpSpLocks/>
            </p:cNvGrpSpPr>
            <p:nvPr/>
          </p:nvGrpSpPr>
          <p:grpSpPr bwMode="auto">
            <a:xfrm>
              <a:off x="4355627" y="3205224"/>
              <a:ext cx="733425" cy="1219200"/>
              <a:chOff x="4355627" y="3205224"/>
              <a:chExt cx="733425" cy="1219200"/>
            </a:xfrm>
          </p:grpSpPr>
          <p:pic>
            <p:nvPicPr>
              <p:cNvPr id="212" name="Умётский район" descr="E:\Другие задачи\карты областей З от ректора\единые карты областей\Тамбовская область\Умётский-район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627" y="3205224"/>
                <a:ext cx="733425" cy="121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" name="23"/>
              <p:cNvSpPr txBox="1">
                <a:spLocks noChangeArrowheads="1"/>
              </p:cNvSpPr>
              <p:nvPr/>
            </p:nvSpPr>
            <p:spPr bwMode="auto">
              <a:xfrm>
                <a:off x="4670543" y="3609628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23</a:t>
                </a:r>
              </a:p>
            </p:txBody>
          </p:sp>
        </p:grpSp>
        <p:grpSp>
          <p:nvGrpSpPr>
            <p:cNvPr id="152" name="Группа 7"/>
            <p:cNvGrpSpPr>
              <a:grpSpLocks/>
            </p:cNvGrpSpPr>
            <p:nvPr/>
          </p:nvGrpSpPr>
          <p:grpSpPr bwMode="auto">
            <a:xfrm>
              <a:off x="3615608" y="3131223"/>
              <a:ext cx="1000125" cy="1085850"/>
              <a:chOff x="3615608" y="3131223"/>
              <a:chExt cx="1000125" cy="1085850"/>
            </a:xfrm>
          </p:grpSpPr>
          <p:pic>
            <p:nvPicPr>
              <p:cNvPr id="210" name="Кирсановский район" descr="E:\Другие задачи\карты областей З от ректора\единые карты областей\Тамбовская область\Кирсановский-район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5608" y="3131223"/>
                <a:ext cx="1000125" cy="1085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" name="6"/>
              <p:cNvSpPr txBox="1">
                <a:spLocks noChangeArrowheads="1"/>
              </p:cNvSpPr>
              <p:nvPr/>
            </p:nvSpPr>
            <p:spPr bwMode="auto">
              <a:xfrm>
                <a:off x="4045410" y="3609628"/>
                <a:ext cx="151251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6</a:t>
                </a:r>
              </a:p>
            </p:txBody>
          </p:sp>
        </p:grpSp>
        <p:grpSp>
          <p:nvGrpSpPr>
            <p:cNvPr id="153" name="Группа 8"/>
            <p:cNvGrpSpPr>
              <a:grpSpLocks/>
            </p:cNvGrpSpPr>
            <p:nvPr/>
          </p:nvGrpSpPr>
          <p:grpSpPr bwMode="auto">
            <a:xfrm>
              <a:off x="2685820" y="3182145"/>
              <a:ext cx="1171575" cy="1247775"/>
              <a:chOff x="2685820" y="3182145"/>
              <a:chExt cx="1171575" cy="1247775"/>
            </a:xfrm>
          </p:grpSpPr>
          <p:pic>
            <p:nvPicPr>
              <p:cNvPr id="208" name="Рассказовский район" descr="E:\Другие задачи\карты областей З от ректора\единые карты областей\Тамбовская область\Рассказовский-район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5820" y="3182145"/>
                <a:ext cx="1171575" cy="1247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9" name="15"/>
              <p:cNvSpPr txBox="1">
                <a:spLocks noChangeArrowheads="1"/>
              </p:cNvSpPr>
              <p:nvPr/>
            </p:nvSpPr>
            <p:spPr bwMode="auto">
              <a:xfrm>
                <a:off x="3205579" y="3670136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5</a:t>
                </a:r>
              </a:p>
            </p:txBody>
          </p:sp>
        </p:grpSp>
        <p:grpSp>
          <p:nvGrpSpPr>
            <p:cNvPr id="154" name="Группа 9"/>
            <p:cNvGrpSpPr>
              <a:grpSpLocks/>
            </p:cNvGrpSpPr>
            <p:nvPr/>
          </p:nvGrpSpPr>
          <p:grpSpPr bwMode="auto">
            <a:xfrm>
              <a:off x="3513763" y="3923629"/>
              <a:ext cx="1133475" cy="1171575"/>
              <a:chOff x="3513763" y="3923629"/>
              <a:chExt cx="1133475" cy="1171575"/>
            </a:xfrm>
          </p:grpSpPr>
          <p:pic>
            <p:nvPicPr>
              <p:cNvPr id="206" name="Инжавинский район" descr="E:\Другие задачи\карты областей З от ректора\единые карты областей\Тамбовская область\Инжавинский-район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3763" y="3923629"/>
                <a:ext cx="1133475" cy="1171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7" name="5"/>
              <p:cNvSpPr txBox="1">
                <a:spLocks noChangeArrowheads="1"/>
              </p:cNvSpPr>
              <p:nvPr/>
            </p:nvSpPr>
            <p:spPr bwMode="auto">
              <a:xfrm>
                <a:off x="4004891" y="4380739"/>
                <a:ext cx="151251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5</a:t>
                </a:r>
              </a:p>
            </p:txBody>
          </p:sp>
        </p:grpSp>
        <p:grpSp>
          <p:nvGrpSpPr>
            <p:cNvPr id="155" name="Группа 10"/>
            <p:cNvGrpSpPr>
              <a:grpSpLocks/>
            </p:cNvGrpSpPr>
            <p:nvPr/>
          </p:nvGrpSpPr>
          <p:grpSpPr bwMode="auto">
            <a:xfrm>
              <a:off x="2805250" y="4273857"/>
              <a:ext cx="1038225" cy="1209675"/>
              <a:chOff x="2805250" y="4273857"/>
              <a:chExt cx="1038225" cy="1209675"/>
            </a:xfrm>
          </p:grpSpPr>
          <p:pic>
            <p:nvPicPr>
              <p:cNvPr id="204" name="Ржаксинский район" descr="E:\Другие задачи\карты областей З от ректора\единые карты областей\Тамбовская область\Ржаксинский-район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5250" y="4273857"/>
                <a:ext cx="1038225" cy="1209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" name="16"/>
              <p:cNvSpPr txBox="1">
                <a:spLocks noChangeArrowheads="1"/>
              </p:cNvSpPr>
              <p:nvPr/>
            </p:nvSpPr>
            <p:spPr bwMode="auto">
              <a:xfrm>
                <a:off x="3305030" y="4728642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16</a:t>
                </a:r>
              </a:p>
            </p:txBody>
          </p:sp>
        </p:grpSp>
        <p:grpSp>
          <p:nvGrpSpPr>
            <p:cNvPr id="156" name="Группа 11"/>
            <p:cNvGrpSpPr>
              <a:grpSpLocks/>
            </p:cNvGrpSpPr>
            <p:nvPr/>
          </p:nvGrpSpPr>
          <p:grpSpPr bwMode="auto">
            <a:xfrm>
              <a:off x="3108584" y="4816049"/>
              <a:ext cx="1152525" cy="1285875"/>
              <a:chOff x="3108584" y="4816049"/>
              <a:chExt cx="1152525" cy="1285875"/>
            </a:xfrm>
          </p:grpSpPr>
          <p:pic>
            <p:nvPicPr>
              <p:cNvPr id="202" name="Уваровский район" descr="E:\Другие задачи\карты областей З от ректора\единые карты областей\Тамбовская область\Уваровский-район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8584" y="4816049"/>
                <a:ext cx="1152525" cy="1285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3" name="22"/>
              <p:cNvSpPr txBox="1">
                <a:spLocks noChangeArrowheads="1"/>
              </p:cNvSpPr>
              <p:nvPr/>
            </p:nvSpPr>
            <p:spPr bwMode="auto">
              <a:xfrm>
                <a:off x="3411639" y="5280763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22</a:t>
                </a:r>
              </a:p>
            </p:txBody>
          </p:sp>
        </p:grpSp>
        <p:grpSp>
          <p:nvGrpSpPr>
            <p:cNvPr id="157" name="Группа 12"/>
            <p:cNvGrpSpPr>
              <a:grpSpLocks/>
            </p:cNvGrpSpPr>
            <p:nvPr/>
          </p:nvGrpSpPr>
          <p:grpSpPr bwMode="auto">
            <a:xfrm>
              <a:off x="3530616" y="5009112"/>
              <a:ext cx="923925" cy="1181100"/>
              <a:chOff x="3530616" y="5009112"/>
              <a:chExt cx="923925" cy="1181100"/>
            </a:xfrm>
          </p:grpSpPr>
          <p:pic>
            <p:nvPicPr>
              <p:cNvPr id="200" name="Мучкапский район" descr="E:\Другие задачи\карты областей З от ректора\единые карты областей\Тамбовская область\Мучкапский-район.png"/>
              <p:cNvPicPr>
                <a:picLocks noChangeAspect="1" noChangeArrowheads="1"/>
              </p:cNvPicPr>
              <p:nvPr/>
            </p:nvPicPr>
            <p:blipFill>
              <a:blip r:embed="rId12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0616" y="5009112"/>
                <a:ext cx="923925" cy="1181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1" name="10"/>
              <p:cNvSpPr txBox="1">
                <a:spLocks noChangeArrowheads="1"/>
              </p:cNvSpPr>
              <p:nvPr/>
            </p:nvSpPr>
            <p:spPr bwMode="auto">
              <a:xfrm>
                <a:off x="3838060" y="5583606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0</a:t>
                </a:r>
              </a:p>
            </p:txBody>
          </p:sp>
        </p:grpSp>
        <p:grpSp>
          <p:nvGrpSpPr>
            <p:cNvPr id="158" name="Группа 13"/>
            <p:cNvGrpSpPr>
              <a:grpSpLocks/>
            </p:cNvGrpSpPr>
            <p:nvPr/>
          </p:nvGrpSpPr>
          <p:grpSpPr bwMode="auto">
            <a:xfrm>
              <a:off x="2071458" y="5142830"/>
              <a:ext cx="1257300" cy="790575"/>
              <a:chOff x="2071458" y="5142830"/>
              <a:chExt cx="1257300" cy="790575"/>
            </a:xfrm>
          </p:grpSpPr>
          <p:pic>
            <p:nvPicPr>
              <p:cNvPr id="198" name="Жердевский район" descr="E:\Другие задачи\карты областей З от ректора\единые карты областей\Тамбовская область\Жердевский-район.png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2071458" y="5142830"/>
                <a:ext cx="1257300" cy="79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9" name="3"/>
              <p:cNvSpPr txBox="1">
                <a:spLocks noChangeArrowheads="1"/>
              </p:cNvSpPr>
              <p:nvPr/>
            </p:nvSpPr>
            <p:spPr bwMode="auto">
              <a:xfrm>
                <a:off x="2654033" y="5368044"/>
                <a:ext cx="151251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3</a:t>
                </a:r>
              </a:p>
            </p:txBody>
          </p:sp>
        </p:grpSp>
        <p:grpSp>
          <p:nvGrpSpPr>
            <p:cNvPr id="159" name="Группа 14"/>
            <p:cNvGrpSpPr>
              <a:grpSpLocks/>
            </p:cNvGrpSpPr>
            <p:nvPr/>
          </p:nvGrpSpPr>
          <p:grpSpPr bwMode="auto">
            <a:xfrm>
              <a:off x="1759331" y="4568399"/>
              <a:ext cx="914400" cy="1323975"/>
              <a:chOff x="1759331" y="4568399"/>
              <a:chExt cx="914400" cy="1323975"/>
            </a:xfrm>
          </p:grpSpPr>
          <p:pic>
            <p:nvPicPr>
              <p:cNvPr id="196" name="Токарёвский район" descr="E:\Другие задачи\карты областей З от ректора\единые карты областей\Тамбовская область\Токарёвский-район.png"/>
              <p:cNvPicPr>
                <a:picLocks noChangeAspect="1" noChangeArrowheads="1"/>
              </p:cNvPicPr>
              <p:nvPr/>
            </p:nvPicPr>
            <p:blipFill>
              <a:blip r:embed="rId14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9331" y="4568399"/>
                <a:ext cx="914400" cy="1323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7" name="21"/>
              <p:cNvSpPr txBox="1">
                <a:spLocks noChangeArrowheads="1"/>
              </p:cNvSpPr>
              <p:nvPr/>
            </p:nvSpPr>
            <p:spPr bwMode="auto">
              <a:xfrm>
                <a:off x="2099300" y="5008074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2</a:t>
                </a:r>
                <a:r>
                  <a:rPr lang="en-US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endParaRPr lang="ru-RU" altLang="ru-RU" sz="1200" b="1">
                  <a:ea typeface="Adobe Fan Heiti Std B" pitchFamily="34" charset="-128"/>
                  <a:cs typeface="Aharoni" pitchFamily="2" charset="-79"/>
                </a:endParaRPr>
              </a:p>
            </p:txBody>
          </p:sp>
        </p:grpSp>
        <p:grpSp>
          <p:nvGrpSpPr>
            <p:cNvPr id="160" name="Группа 15"/>
            <p:cNvGrpSpPr>
              <a:grpSpLocks/>
            </p:cNvGrpSpPr>
            <p:nvPr/>
          </p:nvGrpSpPr>
          <p:grpSpPr bwMode="auto">
            <a:xfrm>
              <a:off x="2452826" y="4195459"/>
              <a:ext cx="828675" cy="962025"/>
              <a:chOff x="2452826" y="4195459"/>
              <a:chExt cx="828675" cy="962025"/>
            </a:xfrm>
          </p:grpSpPr>
          <p:pic>
            <p:nvPicPr>
              <p:cNvPr id="194" name="Сампурский район" descr="E:\Другие задачи\карты областей З от ректора\единые карты областей\Тамбовская область\Сампурский-район.png"/>
              <p:cNvPicPr>
                <a:picLocks noChangeAspect="1" noChangeArrowheads="1"/>
              </p:cNvPicPr>
              <p:nvPr/>
            </p:nvPicPr>
            <p:blipFill>
              <a:blip r:embed="rId15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2826" y="4195459"/>
                <a:ext cx="828675" cy="962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5" name="17"/>
              <p:cNvSpPr txBox="1">
                <a:spLocks noChangeArrowheads="1"/>
              </p:cNvSpPr>
              <p:nvPr/>
            </p:nvSpPr>
            <p:spPr bwMode="auto">
              <a:xfrm>
                <a:off x="2749649" y="4471288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17</a:t>
                </a:r>
              </a:p>
            </p:txBody>
          </p:sp>
        </p:grpSp>
        <p:grpSp>
          <p:nvGrpSpPr>
            <p:cNvPr id="161" name="Группа 16"/>
            <p:cNvGrpSpPr>
              <a:grpSpLocks/>
            </p:cNvGrpSpPr>
            <p:nvPr/>
          </p:nvGrpSpPr>
          <p:grpSpPr bwMode="auto">
            <a:xfrm>
              <a:off x="1795966" y="3925461"/>
              <a:ext cx="1104900" cy="781050"/>
              <a:chOff x="1795966" y="3925461"/>
              <a:chExt cx="1104900" cy="781050"/>
            </a:xfrm>
          </p:grpSpPr>
          <p:pic>
            <p:nvPicPr>
              <p:cNvPr id="192" name="Знаменский район" descr="E:\Другие задачи\карты областей З от ректора\единые карты областей\Тамбовская область\Знаменский-район.png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1795966" y="3925461"/>
                <a:ext cx="1104900" cy="781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3" name="4"/>
              <p:cNvSpPr txBox="1">
                <a:spLocks noChangeArrowheads="1"/>
              </p:cNvSpPr>
              <p:nvPr/>
            </p:nvSpPr>
            <p:spPr bwMode="auto">
              <a:xfrm>
                <a:off x="2244651" y="4245896"/>
                <a:ext cx="151251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4</a:t>
                </a:r>
              </a:p>
            </p:txBody>
          </p:sp>
        </p:grpSp>
        <p:grpSp>
          <p:nvGrpSpPr>
            <p:cNvPr id="162" name="Группа 17"/>
            <p:cNvGrpSpPr>
              <a:grpSpLocks/>
            </p:cNvGrpSpPr>
            <p:nvPr/>
          </p:nvGrpSpPr>
          <p:grpSpPr bwMode="auto">
            <a:xfrm>
              <a:off x="1261100" y="4172746"/>
              <a:ext cx="838200" cy="1323975"/>
              <a:chOff x="1261100" y="4172746"/>
              <a:chExt cx="838200" cy="1323975"/>
            </a:xfrm>
          </p:grpSpPr>
          <p:pic>
            <p:nvPicPr>
              <p:cNvPr id="190" name="Мордовский район" descr="E:\Другие задачи\карты областей З от ректора\единые карты областей\Тамбовская область\Мордовский-район.png"/>
              <p:cNvPicPr>
                <a:picLocks noChangeAspect="1" noChangeArrowheads="1"/>
              </p:cNvPicPr>
              <p:nvPr/>
            </p:nvPicPr>
            <p:blipFill>
              <a:blip r:embed="rId17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1100" y="4172746"/>
                <a:ext cx="838200" cy="1323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1" name="8"/>
              <p:cNvSpPr txBox="1">
                <a:spLocks noChangeArrowheads="1"/>
              </p:cNvSpPr>
              <p:nvPr/>
            </p:nvSpPr>
            <p:spPr bwMode="auto">
              <a:xfrm>
                <a:off x="1644749" y="4746723"/>
                <a:ext cx="151251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8</a:t>
                </a:r>
              </a:p>
            </p:txBody>
          </p:sp>
        </p:grpSp>
        <p:grpSp>
          <p:nvGrpSpPr>
            <p:cNvPr id="163" name="Группа 18"/>
            <p:cNvGrpSpPr>
              <a:grpSpLocks/>
            </p:cNvGrpSpPr>
            <p:nvPr/>
          </p:nvGrpSpPr>
          <p:grpSpPr bwMode="auto">
            <a:xfrm>
              <a:off x="395058" y="3363852"/>
              <a:ext cx="1409700" cy="1095375"/>
              <a:chOff x="395058" y="3363852"/>
              <a:chExt cx="1409700" cy="1095375"/>
            </a:xfrm>
          </p:grpSpPr>
          <p:pic>
            <p:nvPicPr>
              <p:cNvPr id="188" name="Петровский район" descr="E:\Другие задачи\карты областей З от ректора\единые карты областей\Тамбовская область\Петровский-район.png"/>
              <p:cNvPicPr>
                <a:picLocks noChangeAspect="1" noChangeArrowheads="1"/>
              </p:cNvPicPr>
              <p:nvPr/>
            </p:nvPicPr>
            <p:blipFill>
              <a:blip r:embed="rId18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058" y="3363852"/>
                <a:ext cx="1409700" cy="1095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9" name="13"/>
              <p:cNvSpPr txBox="1">
                <a:spLocks noChangeArrowheads="1"/>
              </p:cNvSpPr>
              <p:nvPr/>
            </p:nvSpPr>
            <p:spPr bwMode="auto">
              <a:xfrm>
                <a:off x="985608" y="3756647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3</a:t>
                </a:r>
              </a:p>
            </p:txBody>
          </p:sp>
        </p:grpSp>
        <p:grpSp>
          <p:nvGrpSpPr>
            <p:cNvPr id="164" name="Группа 19"/>
            <p:cNvGrpSpPr>
              <a:grpSpLocks/>
            </p:cNvGrpSpPr>
            <p:nvPr/>
          </p:nvGrpSpPr>
          <p:grpSpPr bwMode="auto">
            <a:xfrm>
              <a:off x="1585683" y="2676953"/>
              <a:ext cx="1543050" cy="1466850"/>
              <a:chOff x="1585683" y="2676953"/>
              <a:chExt cx="1543050" cy="1466850"/>
            </a:xfrm>
          </p:grpSpPr>
          <p:pic>
            <p:nvPicPr>
              <p:cNvPr id="186" name="Тамбовский район" descr="E:\Другие задачи\карты областей З от ректора\единые карты областей\Тамбовская область\Тамбовский-район.png"/>
              <p:cNvPicPr>
                <a:picLocks noChangeAspect="1" noChangeArrowheads="1"/>
              </p:cNvPicPr>
              <p:nvPr/>
            </p:nvPicPr>
            <p:blipFill>
              <a:blip r:embed="rId19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5683" y="2676953"/>
                <a:ext cx="1543050" cy="146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7" name="20"/>
              <p:cNvSpPr txBox="1">
                <a:spLocks noChangeArrowheads="1"/>
              </p:cNvSpPr>
              <p:nvPr/>
            </p:nvSpPr>
            <p:spPr bwMode="auto">
              <a:xfrm>
                <a:off x="2169042" y="3483577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20</a:t>
                </a:r>
              </a:p>
            </p:txBody>
          </p:sp>
        </p:grpSp>
        <p:grpSp>
          <p:nvGrpSpPr>
            <p:cNvPr id="165" name="Группа 20"/>
            <p:cNvGrpSpPr>
              <a:grpSpLocks/>
            </p:cNvGrpSpPr>
            <p:nvPr/>
          </p:nvGrpSpPr>
          <p:grpSpPr bwMode="auto">
            <a:xfrm>
              <a:off x="1291141" y="2501107"/>
              <a:ext cx="742950" cy="1466850"/>
              <a:chOff x="1291141" y="2501107"/>
              <a:chExt cx="742950" cy="1466850"/>
            </a:xfrm>
          </p:grpSpPr>
          <p:pic>
            <p:nvPicPr>
              <p:cNvPr id="184" name="Никифоровский район" descr="E:\Другие задачи\карты областей З от ректора\единые карты областей\Тамбовская область\Никифоровский-район.png"/>
              <p:cNvPicPr>
                <a:picLocks noChangeAspect="1" noChangeArrowheads="1"/>
              </p:cNvPicPr>
              <p:nvPr/>
            </p:nvPicPr>
            <p:blipFill>
              <a:blip r:embed="rId20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1141" y="2501107"/>
                <a:ext cx="742950" cy="146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" name="11"/>
              <p:cNvSpPr txBox="1">
                <a:spLocks noChangeArrowheads="1"/>
              </p:cNvSpPr>
              <p:nvPr/>
            </p:nvSpPr>
            <p:spPr bwMode="auto">
              <a:xfrm>
                <a:off x="1600191" y="3154123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r>
                  <a:rPr lang="en-US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endParaRPr lang="ru-RU" altLang="ru-RU" sz="1200" b="1">
                  <a:ea typeface="Adobe Fan Heiti Std B" pitchFamily="34" charset="-128"/>
                  <a:cs typeface="Aharoni" pitchFamily="2" charset="-79"/>
                </a:endParaRPr>
              </a:p>
            </p:txBody>
          </p:sp>
        </p:grpSp>
        <p:grpSp>
          <p:nvGrpSpPr>
            <p:cNvPr id="166" name="Группа 21"/>
            <p:cNvGrpSpPr>
              <a:grpSpLocks/>
            </p:cNvGrpSpPr>
            <p:nvPr/>
          </p:nvGrpSpPr>
          <p:grpSpPr bwMode="auto">
            <a:xfrm>
              <a:off x="557716" y="2463374"/>
              <a:ext cx="1066800" cy="1190625"/>
              <a:chOff x="557716" y="2463374"/>
              <a:chExt cx="1066800" cy="1190625"/>
            </a:xfrm>
          </p:grpSpPr>
          <p:pic>
            <p:nvPicPr>
              <p:cNvPr id="182" name="Мичуринский район" descr="E:\Другие задачи\карты областей З от ректора\единые карты областей\Тамбовская область\Мичуринский-район.png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557716" y="2463374"/>
                <a:ext cx="1066800" cy="1190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3" name="7"/>
              <p:cNvSpPr txBox="1">
                <a:spLocks noChangeArrowheads="1"/>
              </p:cNvSpPr>
              <p:nvPr/>
            </p:nvSpPr>
            <p:spPr bwMode="auto">
              <a:xfrm>
                <a:off x="1015507" y="3041101"/>
                <a:ext cx="151251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7</a:t>
                </a:r>
              </a:p>
            </p:txBody>
          </p:sp>
        </p:grpSp>
        <p:grpSp>
          <p:nvGrpSpPr>
            <p:cNvPr id="167" name="Группа 22"/>
            <p:cNvGrpSpPr>
              <a:grpSpLocks/>
            </p:cNvGrpSpPr>
            <p:nvPr/>
          </p:nvGrpSpPr>
          <p:grpSpPr bwMode="auto">
            <a:xfrm>
              <a:off x="642708" y="1996282"/>
              <a:ext cx="685800" cy="876300"/>
              <a:chOff x="642708" y="1996282"/>
              <a:chExt cx="685800" cy="876300"/>
            </a:xfrm>
          </p:grpSpPr>
          <p:pic>
            <p:nvPicPr>
              <p:cNvPr id="180" name="Первомайский район" descr="E:\Другие задачи\карты областей З от ректора\единые карты областей\Тамбовская область\Первомайский-район.png"/>
              <p:cNvPicPr>
                <a:picLocks noChangeAspect="1" noChangeArrowheads="1"/>
              </p:cNvPicPr>
              <p:nvPr/>
            </p:nvPicPr>
            <p:blipFill>
              <a:blip r:embed="rId22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708" y="1996282"/>
                <a:ext cx="685800" cy="876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1" name="12"/>
              <p:cNvSpPr txBox="1">
                <a:spLocks noChangeArrowheads="1"/>
              </p:cNvSpPr>
              <p:nvPr/>
            </p:nvSpPr>
            <p:spPr bwMode="auto">
              <a:xfrm>
                <a:off x="834391" y="2305755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2</a:t>
                </a:r>
              </a:p>
            </p:txBody>
          </p:sp>
        </p:grpSp>
        <p:grpSp>
          <p:nvGrpSpPr>
            <p:cNvPr id="168" name="Группа 23"/>
            <p:cNvGrpSpPr>
              <a:grpSpLocks/>
            </p:cNvGrpSpPr>
            <p:nvPr/>
          </p:nvGrpSpPr>
          <p:grpSpPr bwMode="auto">
            <a:xfrm>
              <a:off x="1083788" y="1609787"/>
              <a:ext cx="876300" cy="981075"/>
              <a:chOff x="1083788" y="1609787"/>
              <a:chExt cx="876300" cy="981075"/>
            </a:xfrm>
          </p:grpSpPr>
          <p:pic>
            <p:nvPicPr>
              <p:cNvPr id="178" name="Староюрьевский район" descr="E:\Другие задачи\карты областей З от ректора\единые карты областей\Тамбовская область\Староюрьевский-район.png"/>
              <p:cNvPicPr>
                <a:picLocks noChangeAspect="1" noChangeArrowheads="1"/>
              </p:cNvPicPr>
              <p:nvPr/>
            </p:nvPicPr>
            <p:blipFill>
              <a:blip r:embed="rId23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3788" y="1609787"/>
                <a:ext cx="876300" cy="981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9" name="19"/>
              <p:cNvSpPr txBox="1">
                <a:spLocks noChangeArrowheads="1"/>
              </p:cNvSpPr>
              <p:nvPr/>
            </p:nvSpPr>
            <p:spPr bwMode="auto">
              <a:xfrm>
                <a:off x="1359276" y="1937300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9</a:t>
                </a:r>
              </a:p>
            </p:txBody>
          </p:sp>
        </p:grpSp>
        <p:grpSp>
          <p:nvGrpSpPr>
            <p:cNvPr id="169" name="Группа 24"/>
            <p:cNvGrpSpPr>
              <a:grpSpLocks/>
            </p:cNvGrpSpPr>
            <p:nvPr/>
          </p:nvGrpSpPr>
          <p:grpSpPr bwMode="auto">
            <a:xfrm>
              <a:off x="1681300" y="1752296"/>
              <a:ext cx="1457325" cy="1504950"/>
              <a:chOff x="1681300" y="1752296"/>
              <a:chExt cx="1457325" cy="1504950"/>
            </a:xfrm>
          </p:grpSpPr>
          <p:pic>
            <p:nvPicPr>
              <p:cNvPr id="176" name="Сосновский район" descr="E:\Другие задачи\карты областей З от ректора\единые карты областей\Тамбовская область\Сосновский-район.png"/>
              <p:cNvPicPr>
                <a:picLocks noChangeAspect="1" noChangeArrowheads="1"/>
              </p:cNvPicPr>
              <p:nvPr/>
            </p:nvPicPr>
            <p:blipFill>
              <a:blip r:embed="rId24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1300" y="1752296"/>
                <a:ext cx="1457325" cy="1504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7" name="18"/>
              <p:cNvSpPr txBox="1">
                <a:spLocks noChangeArrowheads="1"/>
              </p:cNvSpPr>
              <p:nvPr/>
            </p:nvSpPr>
            <p:spPr bwMode="auto">
              <a:xfrm>
                <a:off x="2250517" y="2302886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ru-RU" sz="1200" b="1">
                    <a:ea typeface="Adobe Fan Heiti Std B" pitchFamily="34" charset="-128"/>
                    <a:cs typeface="Aharoni" pitchFamily="2" charset="-79"/>
                  </a:rPr>
                  <a:t>1</a:t>
                </a:r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8</a:t>
                </a:r>
              </a:p>
            </p:txBody>
          </p:sp>
        </p:grpSp>
        <p:grpSp>
          <p:nvGrpSpPr>
            <p:cNvPr id="170" name="Группа 25"/>
            <p:cNvGrpSpPr>
              <a:grpSpLocks/>
            </p:cNvGrpSpPr>
            <p:nvPr/>
          </p:nvGrpSpPr>
          <p:grpSpPr bwMode="auto">
            <a:xfrm>
              <a:off x="3059494" y="1937300"/>
              <a:ext cx="1057275" cy="923925"/>
              <a:chOff x="3059494" y="1937300"/>
              <a:chExt cx="1057275" cy="923925"/>
            </a:xfrm>
          </p:grpSpPr>
          <p:pic>
            <p:nvPicPr>
              <p:cNvPr id="174" name="Пичаевский район" descr="E:\Другие задачи\карты областей З от ректора\единые карты областей\Тамбовская область\Пичаевский-район.png"/>
              <p:cNvPicPr>
                <a:picLocks noChangeAspect="1" noChangeArrowheads="1"/>
              </p:cNvPicPr>
              <p:nvPr/>
            </p:nvPicPr>
            <p:blipFill>
              <a:blip r:embed="rId25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9494" y="1937300"/>
                <a:ext cx="1057275" cy="923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" name="14"/>
              <p:cNvSpPr txBox="1">
                <a:spLocks noChangeArrowheads="1"/>
              </p:cNvSpPr>
              <p:nvPr/>
            </p:nvSpPr>
            <p:spPr bwMode="auto">
              <a:xfrm>
                <a:off x="3513763" y="2243753"/>
                <a:ext cx="229797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14</a:t>
                </a:r>
              </a:p>
            </p:txBody>
          </p:sp>
        </p:grpSp>
        <p:grpSp>
          <p:nvGrpSpPr>
            <p:cNvPr id="171" name="Группа 26"/>
            <p:cNvGrpSpPr>
              <a:grpSpLocks/>
            </p:cNvGrpSpPr>
            <p:nvPr/>
          </p:nvGrpSpPr>
          <p:grpSpPr bwMode="auto">
            <a:xfrm>
              <a:off x="2178065" y="1002385"/>
              <a:ext cx="1571625" cy="1457325"/>
              <a:chOff x="2178065" y="1002385"/>
              <a:chExt cx="1571625" cy="1457325"/>
            </a:xfrm>
          </p:grpSpPr>
          <p:pic>
            <p:nvPicPr>
              <p:cNvPr id="172" name="Моршанский район" descr="E:\Другие задачи\карты областей З от ректора\единые карты областей\Тамбовская область\Моршанский-район.png"/>
              <p:cNvPicPr>
                <a:picLocks noChangeAspect="1" noChangeArrowheads="1"/>
              </p:cNvPicPr>
              <p:nvPr/>
            </p:nvPicPr>
            <p:blipFill>
              <a:blip r:embed="rId26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8065" y="1002385"/>
                <a:ext cx="1571625" cy="1457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" name="9"/>
              <p:cNvSpPr txBox="1">
                <a:spLocks noChangeArrowheads="1"/>
              </p:cNvSpPr>
              <p:nvPr/>
            </p:nvSpPr>
            <p:spPr bwMode="auto">
              <a:xfrm>
                <a:off x="2885617" y="1473693"/>
                <a:ext cx="151251" cy="257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ru-RU" altLang="ru-RU" sz="1200" b="1">
                    <a:ea typeface="Adobe Fan Heiti Std B" pitchFamily="34" charset="-128"/>
                    <a:cs typeface="Aharoni" pitchFamily="2" charset="-79"/>
                  </a:rPr>
                  <a:t>9</a:t>
                </a:r>
              </a:p>
            </p:txBody>
          </p:sp>
        </p:grpSp>
      </p:grpSp>
      <p:sp>
        <p:nvSpPr>
          <p:cNvPr id="104" name="TextBox 103"/>
          <p:cNvSpPr txBox="1"/>
          <p:nvPr/>
        </p:nvSpPr>
        <p:spPr>
          <a:xfrm>
            <a:off x="4644008" y="3429000"/>
            <a:ext cx="4320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Доходы фермеров в результате создания хранилищ для картофеля 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600 737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млн. руб.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</TotalTime>
  <Words>1545</Words>
  <Application>Microsoft Office PowerPoint</Application>
  <PresentationFormat>Экран (4:3)</PresentationFormat>
  <Paragraphs>456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Тверская область</vt:lpstr>
      <vt:lpstr>Тамбовская область</vt:lpstr>
      <vt:lpstr>Слайд 10</vt:lpstr>
      <vt:lpstr>Основные показатели функционирования сети</vt:lpstr>
      <vt:lpstr>Выводы и предложения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a.shetov</cp:lastModifiedBy>
  <cp:revision>300</cp:revision>
  <dcterms:created xsi:type="dcterms:W3CDTF">2016-01-20T19:31:09Z</dcterms:created>
  <dcterms:modified xsi:type="dcterms:W3CDTF">2016-03-02T11:01:53Z</dcterms:modified>
</cp:coreProperties>
</file>